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274" r:id="rId20"/>
    <p:sldId id="275" r:id="rId21"/>
    <p:sldId id="286" r:id="rId22"/>
    <p:sldId id="276" r:id="rId23"/>
    <p:sldId id="285" r:id="rId24"/>
    <p:sldId id="288" r:id="rId25"/>
    <p:sldId id="278" r:id="rId26"/>
    <p:sldId id="277" r:id="rId27"/>
    <p:sldId id="280" r:id="rId28"/>
    <p:sldId id="281" r:id="rId29"/>
    <p:sldId id="282" r:id="rId30"/>
    <p:sldId id="283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84" autoAdjust="0"/>
    <p:restoredTop sz="94660"/>
  </p:normalViewPr>
  <p:slideViewPr>
    <p:cSldViewPr>
      <p:cViewPr varScale="1">
        <p:scale>
          <a:sx n="88" d="100"/>
          <a:sy n="88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ukas\AppData\Local\Microsoft\Windows\Temporary%20Internet%20Files\Low\Content.IE5\E5MCO4SA\Aluminum_Contact_Angles%5b1%5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ukas\AppData\Local\Microsoft\Windows\Temporary%20Internet%20Files\Low\Content.IE5\E5MCO4SA\Aluminum_Contact_Angles%5b1%5d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kas\AppData\Local\Microsoft\Windows\Temporary%20Internet%20Files\Low\Content.IE5\E5MCO4SA\Aluminum_Contact_Angles%5b1%5d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AUSEWAY_P\COURSES\GSS2009\T2\inbox\Group%201%20Data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CAUSEWAY_P\COURSES\GSS2009\T2\inbox\updated%20group%201%20graph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 lang="en-GB"/>
            </a:pPr>
            <a:r>
              <a:rPr lang="en-GB"/>
              <a:t>Bake and Bake Contact Angles</a:t>
            </a:r>
          </a:p>
        </c:rich>
      </c:tx>
      <c:layout>
        <c:manualLayout>
          <c:xMode val="edge"/>
          <c:yMode val="edge"/>
          <c:x val="0.25283630470016205"/>
          <c:y val="3.1914935062405426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3892148437197607"/>
          <c:y val="0.12458460280404648"/>
          <c:w val="0.69470462869613536"/>
          <c:h val="0.66041324621656361"/>
        </c:manualLayout>
      </c:layout>
      <c:barChart>
        <c:barDir val="col"/>
        <c:grouping val="clustered"/>
        <c:ser>
          <c:idx val="0"/>
          <c:order val="0"/>
          <c:tx>
            <c:v>Unwashed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Base"/>
            <c:showVal val="1"/>
          </c:dLbls>
          <c:errBars>
            <c:errBarType val="both"/>
            <c:errValType val="cust"/>
            <c:plus>
              <c:numRef>
                <c:f>'Bake and Bake Unwashed'!$F$2:$F$8</c:f>
                <c:numCache>
                  <c:formatCode>General</c:formatCode>
                  <c:ptCount val="7"/>
                  <c:pt idx="0">
                    <c:v>7.1860976892886974</c:v>
                  </c:pt>
                  <c:pt idx="1">
                    <c:v>7.5660425586962265</c:v>
                  </c:pt>
                  <c:pt idx="2">
                    <c:v>11.968430696350199</c:v>
                  </c:pt>
                  <c:pt idx="3">
                    <c:v>7.9730797061110463</c:v>
                  </c:pt>
                  <c:pt idx="4">
                    <c:v>15.011440081928654</c:v>
                  </c:pt>
                  <c:pt idx="5">
                    <c:v>6.4663230149238338</c:v>
                  </c:pt>
                  <c:pt idx="6">
                    <c:v>14.533180427330118</c:v>
                  </c:pt>
                </c:numCache>
              </c:numRef>
            </c:plus>
            <c:minus>
              <c:numRef>
                <c:f>'Bake and Bake Unwashed'!$F$2:$F$8</c:f>
                <c:numCache>
                  <c:formatCode>General</c:formatCode>
                  <c:ptCount val="7"/>
                  <c:pt idx="0">
                    <c:v>7.1860976892886974</c:v>
                  </c:pt>
                  <c:pt idx="1">
                    <c:v>7.5660425586962265</c:v>
                  </c:pt>
                  <c:pt idx="2">
                    <c:v>11.968430696350199</c:v>
                  </c:pt>
                  <c:pt idx="3">
                    <c:v>7.9730797061110463</c:v>
                  </c:pt>
                  <c:pt idx="4">
                    <c:v>15.011440081928654</c:v>
                  </c:pt>
                  <c:pt idx="5">
                    <c:v>6.4663230149238338</c:v>
                  </c:pt>
                  <c:pt idx="6">
                    <c:v>14.533180427330118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'Iron and Iron Unwashed'!$K$2:$K$9</c:f>
              <c:strCache>
                <c:ptCount val="8"/>
                <c:pt idx="0">
                  <c:v>Unprimed</c:v>
                </c:pt>
                <c:pt idx="1">
                  <c:v>DE Phthalate</c:v>
                </c:pt>
                <c:pt idx="2">
                  <c:v>T  2-Eoxide</c:v>
                </c:pt>
                <c:pt idx="3">
                  <c:v>PDMS- PFDD</c:v>
                </c:pt>
                <c:pt idx="4">
                  <c:v>PDMS- OH</c:v>
                </c:pt>
                <c:pt idx="5">
                  <c:v>T Ethoxide</c:v>
                </c:pt>
                <c:pt idx="6">
                  <c:v>T Chloride</c:v>
                </c:pt>
                <c:pt idx="7">
                  <c:v>Uncoated</c:v>
                </c:pt>
              </c:strCache>
            </c:strRef>
          </c:cat>
          <c:val>
            <c:numRef>
              <c:f>'Bake and Bake Unwashed'!$E$2:$E$9</c:f>
              <c:numCache>
                <c:formatCode>0.0</c:formatCode>
                <c:ptCount val="8"/>
                <c:pt idx="0">
                  <c:v>58.4</c:v>
                </c:pt>
                <c:pt idx="1">
                  <c:v>78.450000000000017</c:v>
                </c:pt>
                <c:pt idx="2">
                  <c:v>76.466666666666697</c:v>
                </c:pt>
                <c:pt idx="3">
                  <c:v>94.600000000000009</c:v>
                </c:pt>
                <c:pt idx="4">
                  <c:v>90.333333333333258</c:v>
                </c:pt>
                <c:pt idx="5">
                  <c:v>80.966666666666697</c:v>
                </c:pt>
                <c:pt idx="6">
                  <c:v>89.533333333333289</c:v>
                </c:pt>
                <c:pt idx="7" formatCode="General">
                  <c:v>44.6</c:v>
                </c:pt>
              </c:numCache>
            </c:numRef>
          </c:val>
        </c:ser>
        <c:ser>
          <c:idx val="1"/>
          <c:order val="1"/>
          <c:tx>
            <c:v>Washed</c:v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Base"/>
            <c:showVal val="1"/>
          </c:dLbls>
          <c:errBars>
            <c:errBarType val="both"/>
            <c:errValType val="cust"/>
            <c:plus>
              <c:numRef>
                <c:f>'Bake and Bake Washed'!$F$2:$F$8</c:f>
                <c:numCache>
                  <c:formatCode>General</c:formatCode>
                  <c:ptCount val="7"/>
                  <c:pt idx="0">
                    <c:v>7.7155686763840565</c:v>
                  </c:pt>
                  <c:pt idx="1">
                    <c:v>14.056671014148476</c:v>
                  </c:pt>
                  <c:pt idx="2">
                    <c:v>10.51047096946656</c:v>
                  </c:pt>
                  <c:pt idx="3">
                    <c:v>12.134661099511748</c:v>
                  </c:pt>
                  <c:pt idx="4">
                    <c:v>4.309679029038441</c:v>
                  </c:pt>
                  <c:pt idx="5">
                    <c:v>4.3650124092988865</c:v>
                  </c:pt>
                  <c:pt idx="6">
                    <c:v>6.8770148562681586</c:v>
                  </c:pt>
                </c:numCache>
              </c:numRef>
            </c:plus>
            <c:minus>
              <c:numRef>
                <c:f>'Bake and Bake Washed'!$F$2:$F$8</c:f>
                <c:numCache>
                  <c:formatCode>General</c:formatCode>
                  <c:ptCount val="7"/>
                  <c:pt idx="0">
                    <c:v>7.7155686763840565</c:v>
                  </c:pt>
                  <c:pt idx="1">
                    <c:v>14.056671014148476</c:v>
                  </c:pt>
                  <c:pt idx="2">
                    <c:v>10.51047096946656</c:v>
                  </c:pt>
                  <c:pt idx="3">
                    <c:v>12.134661099511748</c:v>
                  </c:pt>
                  <c:pt idx="4">
                    <c:v>4.309679029038441</c:v>
                  </c:pt>
                  <c:pt idx="5">
                    <c:v>4.3650124092988865</c:v>
                  </c:pt>
                  <c:pt idx="6">
                    <c:v>6.8770148562681586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'Iron and Iron Unwashed'!$K$2:$K$9</c:f>
              <c:strCache>
                <c:ptCount val="8"/>
                <c:pt idx="0">
                  <c:v>Unprimed</c:v>
                </c:pt>
                <c:pt idx="1">
                  <c:v>DE Phthalate</c:v>
                </c:pt>
                <c:pt idx="2">
                  <c:v>T  2-Eoxide</c:v>
                </c:pt>
                <c:pt idx="3">
                  <c:v>PDMS- PFDD</c:v>
                </c:pt>
                <c:pt idx="4">
                  <c:v>PDMS- OH</c:v>
                </c:pt>
                <c:pt idx="5">
                  <c:v>T Ethoxide</c:v>
                </c:pt>
                <c:pt idx="6">
                  <c:v>T Chloride</c:v>
                </c:pt>
                <c:pt idx="7">
                  <c:v>Uncoated</c:v>
                </c:pt>
              </c:strCache>
            </c:strRef>
          </c:cat>
          <c:val>
            <c:numRef>
              <c:f>'Bake and Bake Washed'!$E$2:$E$8</c:f>
              <c:numCache>
                <c:formatCode>0.0</c:formatCode>
                <c:ptCount val="7"/>
                <c:pt idx="0">
                  <c:v>89.2</c:v>
                </c:pt>
                <c:pt idx="1">
                  <c:v>83.8</c:v>
                </c:pt>
                <c:pt idx="2">
                  <c:v>93.7</c:v>
                </c:pt>
                <c:pt idx="3">
                  <c:v>96.1</c:v>
                </c:pt>
                <c:pt idx="4">
                  <c:v>91.666666666666671</c:v>
                </c:pt>
                <c:pt idx="5">
                  <c:v>95.233333333333249</c:v>
                </c:pt>
                <c:pt idx="6">
                  <c:v>89.166666666666671</c:v>
                </c:pt>
              </c:numCache>
            </c:numRef>
          </c:val>
        </c:ser>
        <c:axId val="74438528"/>
        <c:axId val="74452992"/>
      </c:barChart>
      <c:catAx>
        <c:axId val="7443852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GB" sz="1800"/>
                </a:pPr>
                <a:r>
                  <a:rPr lang="en-GB" sz="1800"/>
                  <a:t>Primer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/>
          <a:lstStyle/>
          <a:p>
            <a:pPr>
              <a:defRPr lang="en-GB"/>
            </a:pPr>
            <a:endParaRPr lang="en-US"/>
          </a:p>
        </c:txPr>
        <c:crossAx val="74452992"/>
        <c:crosses val="autoZero"/>
        <c:auto val="1"/>
        <c:lblAlgn val="ctr"/>
        <c:lblOffset val="100"/>
      </c:catAx>
      <c:valAx>
        <c:axId val="74452992"/>
        <c:scaling>
          <c:orientation val="minMax"/>
          <c:min val="40"/>
        </c:scaling>
        <c:axPos val="l"/>
        <c:title>
          <c:tx>
            <c:rich>
              <a:bodyPr rot="-5400000" vert="horz"/>
              <a:lstStyle/>
              <a:p>
                <a:pPr>
                  <a:defRPr lang="en-GB" sz="1800"/>
                </a:pPr>
                <a:r>
                  <a:rPr lang="en-GB" sz="1800"/>
                  <a:t>Contact Angle (Degrees)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0.0" sourceLinked="1"/>
        <c:tickLblPos val="nextTo"/>
        <c:txPr>
          <a:bodyPr/>
          <a:lstStyle/>
          <a:p>
            <a:pPr>
              <a:defRPr lang="en-GB" sz="1800" b="1"/>
            </a:pPr>
            <a:endParaRPr lang="en-US"/>
          </a:p>
        </c:txPr>
        <c:crossAx val="74438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097778294680952"/>
          <c:y val="0.40840094229208107"/>
          <c:w val="0.12803889789303091"/>
          <c:h val="0.12765974024962112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spPr>
    <a:noFill/>
    <a:ln w="0" cmpd="sng"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 lang="en-US"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Iron and Iron Contact Angles</a:t>
            </a:r>
          </a:p>
        </c:rich>
      </c:tx>
      <c:layout>
        <c:manualLayout>
          <c:xMode val="edge"/>
          <c:yMode val="edge"/>
          <c:x val="0.26624068157614483"/>
          <c:y val="3.3149171270718231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4770289233647774"/>
          <c:y val="0.17679554981000509"/>
          <c:w val="0.71086261980830667"/>
          <c:h val="0.63259668508287292"/>
        </c:manualLayout>
      </c:layout>
      <c:barChart>
        <c:barDir val="col"/>
        <c:grouping val="clustered"/>
        <c:ser>
          <c:idx val="0"/>
          <c:order val="0"/>
          <c:tx>
            <c:v>Unwashed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Base"/>
            <c:showVal val="1"/>
          </c:dLbls>
          <c:errBars>
            <c:errBarType val="both"/>
            <c:errValType val="cust"/>
            <c:plus>
              <c:numRef>
                <c:f>'Iron and Iron Unwashed'!$F$2:$F$8</c:f>
                <c:numCache>
                  <c:formatCode>General</c:formatCode>
                  <c:ptCount val="7"/>
                  <c:pt idx="0">
                    <c:v>7.9605276207044815</c:v>
                  </c:pt>
                  <c:pt idx="1">
                    <c:v>3.2005207909542119</c:v>
                  </c:pt>
                  <c:pt idx="2">
                    <c:v>2.505992817228464</c:v>
                  </c:pt>
                  <c:pt idx="3">
                    <c:v>6.4763672945046364</c:v>
                  </c:pt>
                  <c:pt idx="4">
                    <c:v>9.340770846134701</c:v>
                  </c:pt>
                  <c:pt idx="5">
                    <c:v>5.6959049617545343</c:v>
                  </c:pt>
                  <c:pt idx="6">
                    <c:v>6.8607579756175365</c:v>
                  </c:pt>
                </c:numCache>
              </c:numRef>
            </c:plus>
            <c:minus>
              <c:numRef>
                <c:f>'Iron and Iron Unwashed'!$F$2:$F$8</c:f>
                <c:numCache>
                  <c:formatCode>General</c:formatCode>
                  <c:ptCount val="7"/>
                  <c:pt idx="0">
                    <c:v>7.9605276207044815</c:v>
                  </c:pt>
                  <c:pt idx="1">
                    <c:v>3.2005207909542119</c:v>
                  </c:pt>
                  <c:pt idx="2">
                    <c:v>2.505992817228464</c:v>
                  </c:pt>
                  <c:pt idx="3">
                    <c:v>6.4763672945046364</c:v>
                  </c:pt>
                  <c:pt idx="4">
                    <c:v>9.340770846134701</c:v>
                  </c:pt>
                  <c:pt idx="5">
                    <c:v>5.6959049617545343</c:v>
                  </c:pt>
                  <c:pt idx="6">
                    <c:v>6.8607579756175365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'Iron and Iron Unwashed'!$K$2:$K$9</c:f>
              <c:strCache>
                <c:ptCount val="8"/>
                <c:pt idx="0">
                  <c:v>Unprimed</c:v>
                </c:pt>
                <c:pt idx="1">
                  <c:v>DE Phthalate</c:v>
                </c:pt>
                <c:pt idx="2">
                  <c:v>T  2-Eoxide</c:v>
                </c:pt>
                <c:pt idx="3">
                  <c:v>PDMS- PFDD</c:v>
                </c:pt>
                <c:pt idx="4">
                  <c:v>PDMS- OH</c:v>
                </c:pt>
                <c:pt idx="5">
                  <c:v>T Ethoxide</c:v>
                </c:pt>
                <c:pt idx="6">
                  <c:v>T Chloride</c:v>
                </c:pt>
                <c:pt idx="7">
                  <c:v>Uncoated</c:v>
                </c:pt>
              </c:strCache>
            </c:strRef>
          </c:cat>
          <c:val>
            <c:numRef>
              <c:f>'Iron and Iron Unwashed'!$E$2:$E$9</c:f>
              <c:numCache>
                <c:formatCode>0.0</c:formatCode>
                <c:ptCount val="8"/>
                <c:pt idx="0">
                  <c:v>101.7</c:v>
                </c:pt>
                <c:pt idx="1">
                  <c:v>101.76666666666669</c:v>
                </c:pt>
                <c:pt idx="2">
                  <c:v>100.89999999999999</c:v>
                </c:pt>
                <c:pt idx="3">
                  <c:v>107.23333333333335</c:v>
                </c:pt>
                <c:pt idx="4">
                  <c:v>115.5</c:v>
                </c:pt>
                <c:pt idx="5">
                  <c:v>110.53333333333325</c:v>
                </c:pt>
                <c:pt idx="6">
                  <c:v>107.7</c:v>
                </c:pt>
                <c:pt idx="7" formatCode="General">
                  <c:v>44.6</c:v>
                </c:pt>
              </c:numCache>
            </c:numRef>
          </c:val>
        </c:ser>
        <c:ser>
          <c:idx val="1"/>
          <c:order val="1"/>
          <c:tx>
            <c:v>Washed</c:v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Base"/>
            <c:showVal val="1"/>
          </c:dLbls>
          <c:errBars>
            <c:errBarType val="both"/>
            <c:errValType val="cust"/>
            <c:plus>
              <c:numRef>
                <c:f>'Iron and Iron Washed'!$F$2:$F$8</c:f>
                <c:numCache>
                  <c:formatCode>General</c:formatCode>
                  <c:ptCount val="7"/>
                  <c:pt idx="0">
                    <c:v>0.81445278152280109</c:v>
                  </c:pt>
                  <c:pt idx="1">
                    <c:v>14.866517189083845</c:v>
                  </c:pt>
                  <c:pt idx="2">
                    <c:v>8.9599107138407827</c:v>
                  </c:pt>
                  <c:pt idx="3">
                    <c:v>1.7320508075699275</c:v>
                  </c:pt>
                  <c:pt idx="4">
                    <c:v>4.6508063816933083</c:v>
                  </c:pt>
                  <c:pt idx="5">
                    <c:v>5.9270566050952107</c:v>
                  </c:pt>
                  <c:pt idx="6">
                    <c:v>2.9143323992526637</c:v>
                  </c:pt>
                </c:numCache>
              </c:numRef>
            </c:plus>
            <c:minus>
              <c:numRef>
                <c:f>'Iron and Iron Washed'!$F$2:$F$8</c:f>
                <c:numCache>
                  <c:formatCode>General</c:formatCode>
                  <c:ptCount val="7"/>
                  <c:pt idx="0">
                    <c:v>0.81445278152280109</c:v>
                  </c:pt>
                  <c:pt idx="1">
                    <c:v>14.866517189083845</c:v>
                  </c:pt>
                  <c:pt idx="2">
                    <c:v>8.9599107138407827</c:v>
                  </c:pt>
                  <c:pt idx="3">
                    <c:v>1.7320508075699275</c:v>
                  </c:pt>
                  <c:pt idx="4">
                    <c:v>4.6508063816933083</c:v>
                  </c:pt>
                  <c:pt idx="5">
                    <c:v>5.9270566050952107</c:v>
                  </c:pt>
                  <c:pt idx="6">
                    <c:v>2.9143323992526637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'Iron and Iron Unwashed'!$K$2:$K$9</c:f>
              <c:strCache>
                <c:ptCount val="8"/>
                <c:pt idx="0">
                  <c:v>Unprimed</c:v>
                </c:pt>
                <c:pt idx="1">
                  <c:v>DE Phthalate</c:v>
                </c:pt>
                <c:pt idx="2">
                  <c:v>T  2-Eoxide</c:v>
                </c:pt>
                <c:pt idx="3">
                  <c:v>PDMS- PFDD</c:v>
                </c:pt>
                <c:pt idx="4">
                  <c:v>PDMS- OH</c:v>
                </c:pt>
                <c:pt idx="5">
                  <c:v>T Ethoxide</c:v>
                </c:pt>
                <c:pt idx="6">
                  <c:v>T Chloride</c:v>
                </c:pt>
                <c:pt idx="7">
                  <c:v>Uncoated</c:v>
                </c:pt>
              </c:strCache>
            </c:strRef>
          </c:cat>
          <c:val>
            <c:numRef>
              <c:f>'Iron and Iron Washed'!$E$2:$E$8</c:f>
              <c:numCache>
                <c:formatCode>0.0</c:formatCode>
                <c:ptCount val="7"/>
                <c:pt idx="0">
                  <c:v>95.933333333333309</c:v>
                </c:pt>
                <c:pt idx="1">
                  <c:v>104.53333333333335</c:v>
                </c:pt>
                <c:pt idx="2">
                  <c:v>96</c:v>
                </c:pt>
                <c:pt idx="3">
                  <c:v>106.6</c:v>
                </c:pt>
                <c:pt idx="4">
                  <c:v>104.39999999999999</c:v>
                </c:pt>
                <c:pt idx="5">
                  <c:v>103.8</c:v>
                </c:pt>
                <c:pt idx="6">
                  <c:v>100.83333333333324</c:v>
                </c:pt>
              </c:numCache>
            </c:numRef>
          </c:val>
        </c:ser>
        <c:axId val="74848896"/>
        <c:axId val="74859264"/>
      </c:barChart>
      <c:catAx>
        <c:axId val="74848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GB" sz="1800"/>
                </a:pPr>
                <a:r>
                  <a:rPr lang="en-GB" sz="1800"/>
                  <a:t>Primers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/>
          <a:lstStyle/>
          <a:p>
            <a:pPr>
              <a:defRPr lang="en-GB"/>
            </a:pPr>
            <a:endParaRPr lang="en-US"/>
          </a:p>
        </c:txPr>
        <c:crossAx val="74859264"/>
        <c:crosses val="autoZero"/>
        <c:auto val="1"/>
        <c:lblAlgn val="ctr"/>
        <c:lblOffset val="100"/>
      </c:catAx>
      <c:valAx>
        <c:axId val="74859264"/>
        <c:scaling>
          <c:orientation val="minMax"/>
          <c:min val="40"/>
        </c:scaling>
        <c:axPos val="l"/>
        <c:title>
          <c:tx>
            <c:rich>
              <a:bodyPr rot="-5400000" vert="horz"/>
              <a:lstStyle/>
              <a:p>
                <a:pPr>
                  <a:defRPr lang="en-GB" sz="1800"/>
                </a:pPr>
                <a:r>
                  <a:rPr lang="en-GB" sz="1800" dirty="0"/>
                  <a:t>Contact</a:t>
                </a:r>
                <a:r>
                  <a:rPr lang="en-GB" sz="1800" baseline="0" dirty="0"/>
                  <a:t> Angle (Degrees)</a:t>
                </a:r>
                <a:endParaRPr lang="en-GB" sz="1800" dirty="0"/>
              </a:p>
            </c:rich>
          </c:tx>
          <c:layout/>
          <c:spPr>
            <a:noFill/>
            <a:ln w="25400">
              <a:noFill/>
            </a:ln>
          </c:spPr>
        </c:title>
        <c:numFmt formatCode="0.0" sourceLinked="1"/>
        <c:tickLblPos val="nextTo"/>
        <c:txPr>
          <a:bodyPr/>
          <a:lstStyle/>
          <a:p>
            <a:pPr>
              <a:defRPr lang="en-GB" sz="1800"/>
            </a:pPr>
            <a:endParaRPr lang="en-US"/>
          </a:p>
        </c:txPr>
        <c:crossAx val="74848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4249201277957"/>
          <c:y val="0.48895027624309595"/>
          <c:w val="0.12619808306709393"/>
          <c:h val="0.13259668508287401"/>
        </c:manualLayout>
      </c:layout>
      <c:spPr>
        <a:effectLst/>
      </c:spPr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spPr>
    <a:noFill/>
    <a:ln>
      <a:noFill/>
    </a:ln>
  </c:sp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tx>
        <c:rich>
          <a:bodyPr/>
          <a:lstStyle/>
          <a:p>
            <a:pPr>
              <a:defRPr lang="en-US"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/>
              <a:t>Bake and Iron Contact Angles</a:t>
            </a:r>
          </a:p>
        </c:rich>
      </c:tx>
      <c:layout>
        <c:manualLayout>
          <c:xMode val="edge"/>
          <c:yMode val="edge"/>
          <c:x val="0.28774968804210077"/>
          <c:y val="3.0162412993039438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5290253381788815"/>
          <c:y val="0.13608029109997613"/>
          <c:w val="0.69658216560686192"/>
          <c:h val="0.68909512761020963"/>
        </c:manualLayout>
      </c:layout>
      <c:barChart>
        <c:barDir val="col"/>
        <c:grouping val="clustered"/>
        <c:ser>
          <c:idx val="0"/>
          <c:order val="0"/>
          <c:tx>
            <c:v>Unwashed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Base"/>
            <c:showVal val="1"/>
          </c:dLbls>
          <c:errBars>
            <c:errBarType val="both"/>
            <c:errValType val="cust"/>
            <c:plus>
              <c:numRef>
                <c:f>'Bake and Iron Unwashed'!$F$2:$F$8</c:f>
                <c:numCache>
                  <c:formatCode>General</c:formatCode>
                  <c:ptCount val="7"/>
                  <c:pt idx="0">
                    <c:v>12.581865256524306</c:v>
                  </c:pt>
                  <c:pt idx="1">
                    <c:v>6.4085879880051069</c:v>
                  </c:pt>
                  <c:pt idx="2">
                    <c:v>6.0144270993447302</c:v>
                  </c:pt>
                  <c:pt idx="3">
                    <c:v>5.8705479585242415</c:v>
                  </c:pt>
                  <c:pt idx="4">
                    <c:v>12.076975338773206</c:v>
                  </c:pt>
                  <c:pt idx="5">
                    <c:v>5.3500778810530409</c:v>
                  </c:pt>
                  <c:pt idx="6">
                    <c:v>4.7014182257413104</c:v>
                  </c:pt>
                </c:numCache>
              </c:numRef>
            </c:plus>
            <c:minus>
              <c:numRef>
                <c:f>'Bake and Iron Unwashed'!$F$2:$F$8</c:f>
                <c:numCache>
                  <c:formatCode>General</c:formatCode>
                  <c:ptCount val="7"/>
                  <c:pt idx="0">
                    <c:v>12.581865256524306</c:v>
                  </c:pt>
                  <c:pt idx="1">
                    <c:v>6.4085879880051069</c:v>
                  </c:pt>
                  <c:pt idx="2">
                    <c:v>6.0144270993447302</c:v>
                  </c:pt>
                  <c:pt idx="3">
                    <c:v>5.8705479585242415</c:v>
                  </c:pt>
                  <c:pt idx="4">
                    <c:v>12.076975338773206</c:v>
                  </c:pt>
                  <c:pt idx="5">
                    <c:v>5.3500778810530409</c:v>
                  </c:pt>
                  <c:pt idx="6">
                    <c:v>4.7014182257413104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'Iron and Iron Unwashed'!$K$2:$K$9</c:f>
              <c:strCache>
                <c:ptCount val="8"/>
                <c:pt idx="0">
                  <c:v>Unprimed</c:v>
                </c:pt>
                <c:pt idx="1">
                  <c:v>DE Phthalate</c:v>
                </c:pt>
                <c:pt idx="2">
                  <c:v>T  2-Eoxide</c:v>
                </c:pt>
                <c:pt idx="3">
                  <c:v>PDMS- PFDD</c:v>
                </c:pt>
                <c:pt idx="4">
                  <c:v>PDMS- OH</c:v>
                </c:pt>
                <c:pt idx="5">
                  <c:v>T Ethoxide</c:v>
                </c:pt>
                <c:pt idx="6">
                  <c:v>T Chloride</c:v>
                </c:pt>
                <c:pt idx="7">
                  <c:v>Uncoated</c:v>
                </c:pt>
              </c:strCache>
            </c:strRef>
          </c:cat>
          <c:val>
            <c:numRef>
              <c:f>'Bake and Iron Unwashed'!$E$2:$E$9</c:f>
              <c:numCache>
                <c:formatCode>0.0</c:formatCode>
                <c:ptCount val="8"/>
                <c:pt idx="0">
                  <c:v>112.93333333333334</c:v>
                </c:pt>
                <c:pt idx="1">
                  <c:v>113.3</c:v>
                </c:pt>
                <c:pt idx="2">
                  <c:v>109.83333333333324</c:v>
                </c:pt>
                <c:pt idx="3">
                  <c:v>113.56666666666666</c:v>
                </c:pt>
                <c:pt idx="4">
                  <c:v>109.13333333333324</c:v>
                </c:pt>
                <c:pt idx="5">
                  <c:v>111.33333333333324</c:v>
                </c:pt>
                <c:pt idx="6">
                  <c:v>107.23333333333331</c:v>
                </c:pt>
                <c:pt idx="7" formatCode="General">
                  <c:v>44.6</c:v>
                </c:pt>
              </c:numCache>
            </c:numRef>
          </c:val>
        </c:ser>
        <c:ser>
          <c:idx val="1"/>
          <c:order val="1"/>
          <c:tx>
            <c:v>Washed once with Ethanol</c:v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Base"/>
            <c:showVal val="1"/>
          </c:dLbls>
          <c:errBars>
            <c:errBarType val="both"/>
            <c:errValType val="cust"/>
            <c:plus>
              <c:numRef>
                <c:f>'Bake and Iron Washed'!$F$2:$F$8</c:f>
                <c:numCache>
                  <c:formatCode>General</c:formatCode>
                  <c:ptCount val="7"/>
                  <c:pt idx="0">
                    <c:v>5.4372174256083428</c:v>
                  </c:pt>
                  <c:pt idx="1">
                    <c:v>4.4747439405327425</c:v>
                  </c:pt>
                  <c:pt idx="2">
                    <c:v>6.5041012702242877</c:v>
                  </c:pt>
                  <c:pt idx="3">
                    <c:v>1.7088007490619308</c:v>
                  </c:pt>
                  <c:pt idx="4">
                    <c:v>7.2057847132237187</c:v>
                  </c:pt>
                  <c:pt idx="5">
                    <c:v>5.3925875050849275</c:v>
                  </c:pt>
                  <c:pt idx="6">
                    <c:v>2.56969518296092</c:v>
                  </c:pt>
                </c:numCache>
              </c:numRef>
            </c:plus>
            <c:minus>
              <c:numRef>
                <c:f>'Bake and Iron Washed'!$F$2:$F$8</c:f>
                <c:numCache>
                  <c:formatCode>General</c:formatCode>
                  <c:ptCount val="7"/>
                  <c:pt idx="0">
                    <c:v>5.4372174256083428</c:v>
                  </c:pt>
                  <c:pt idx="1">
                    <c:v>4.4747439405327425</c:v>
                  </c:pt>
                  <c:pt idx="2">
                    <c:v>6.5041012702242877</c:v>
                  </c:pt>
                  <c:pt idx="3">
                    <c:v>1.7088007490619308</c:v>
                  </c:pt>
                  <c:pt idx="4">
                    <c:v>7.2057847132237187</c:v>
                  </c:pt>
                  <c:pt idx="5">
                    <c:v>5.3925875050849275</c:v>
                  </c:pt>
                  <c:pt idx="6">
                    <c:v>2.56969518296092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'Iron and Iron Unwashed'!$K$2:$K$9</c:f>
              <c:strCache>
                <c:ptCount val="8"/>
                <c:pt idx="0">
                  <c:v>Unprimed</c:v>
                </c:pt>
                <c:pt idx="1">
                  <c:v>DE Phthalate</c:v>
                </c:pt>
                <c:pt idx="2">
                  <c:v>T  2-Eoxide</c:v>
                </c:pt>
                <c:pt idx="3">
                  <c:v>PDMS- PFDD</c:v>
                </c:pt>
                <c:pt idx="4">
                  <c:v>PDMS- OH</c:v>
                </c:pt>
                <c:pt idx="5">
                  <c:v>T Ethoxide</c:v>
                </c:pt>
                <c:pt idx="6">
                  <c:v>T Chloride</c:v>
                </c:pt>
                <c:pt idx="7">
                  <c:v>Uncoated</c:v>
                </c:pt>
              </c:strCache>
            </c:strRef>
          </c:cat>
          <c:val>
            <c:numRef>
              <c:f>'Bake and Iron Washed'!$E$2:$E$8</c:f>
              <c:numCache>
                <c:formatCode>0.0</c:formatCode>
                <c:ptCount val="7"/>
                <c:pt idx="0">
                  <c:v>104.13333333333324</c:v>
                </c:pt>
                <c:pt idx="1">
                  <c:v>117.96666666666674</c:v>
                </c:pt>
                <c:pt idx="2">
                  <c:v>111.76666666666669</c:v>
                </c:pt>
                <c:pt idx="3">
                  <c:v>106.7</c:v>
                </c:pt>
                <c:pt idx="4">
                  <c:v>113.06666666666669</c:v>
                </c:pt>
                <c:pt idx="5">
                  <c:v>107.39999999999999</c:v>
                </c:pt>
                <c:pt idx="6">
                  <c:v>108.06666666666666</c:v>
                </c:pt>
              </c:numCache>
            </c:numRef>
          </c:val>
        </c:ser>
        <c:ser>
          <c:idx val="2"/>
          <c:order val="2"/>
          <c:tx>
            <c:v>Washed with Ethanol, and then Soap and Water</c:v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dLbls>
            <c:spPr>
              <a:noFill/>
              <a:ln w="25400">
                <a:noFill/>
              </a:ln>
            </c:spPr>
            <c:txPr>
              <a:bodyPr rot="-5400000" vert="horz"/>
              <a:lstStyle/>
              <a:p>
                <a:pPr algn="ctr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inBase"/>
            <c:showVal val="1"/>
          </c:dLbls>
          <c:errBars>
            <c:errBarType val="both"/>
            <c:errValType val="cust"/>
            <c:plus>
              <c:numRef>
                <c:f>'Bake and Iron Double Washed'!$F$2:$F$8</c:f>
                <c:numCache>
                  <c:formatCode>General</c:formatCode>
                  <c:ptCount val="7"/>
                  <c:pt idx="0">
                    <c:v>8.0181045141604947</c:v>
                  </c:pt>
                  <c:pt idx="1">
                    <c:v>5.4270925303824384</c:v>
                  </c:pt>
                  <c:pt idx="2">
                    <c:v>5.879625838435615</c:v>
                  </c:pt>
                  <c:pt idx="3">
                    <c:v>6.6710818712807276</c:v>
                  </c:pt>
                  <c:pt idx="4">
                    <c:v>6.3720744921360373</c:v>
                  </c:pt>
                  <c:pt idx="5">
                    <c:v>5.4151023382141084</c:v>
                  </c:pt>
                  <c:pt idx="6">
                    <c:v>3.0088757590388227</c:v>
                  </c:pt>
                </c:numCache>
              </c:numRef>
            </c:plus>
            <c:minus>
              <c:numRef>
                <c:f>'Bake and Iron Double Washed'!$F$2:$F$8</c:f>
                <c:numCache>
                  <c:formatCode>General</c:formatCode>
                  <c:ptCount val="7"/>
                  <c:pt idx="0">
                    <c:v>8.0181045141604947</c:v>
                  </c:pt>
                  <c:pt idx="1">
                    <c:v>5.4270925303824384</c:v>
                  </c:pt>
                  <c:pt idx="2">
                    <c:v>5.879625838435615</c:v>
                  </c:pt>
                  <c:pt idx="3">
                    <c:v>6.6710818712807276</c:v>
                  </c:pt>
                  <c:pt idx="4">
                    <c:v>6.3720744921360373</c:v>
                  </c:pt>
                  <c:pt idx="5">
                    <c:v>5.4151023382141084</c:v>
                  </c:pt>
                  <c:pt idx="6">
                    <c:v>3.0088757590388227</c:v>
                  </c:pt>
                </c:numCache>
              </c:numRef>
            </c:minus>
            <c:spPr>
              <a:ln w="12700">
                <a:solidFill>
                  <a:srgbClr val="000000"/>
                </a:solidFill>
                <a:prstDash val="solid"/>
              </a:ln>
            </c:spPr>
          </c:errBars>
          <c:cat>
            <c:strRef>
              <c:f>'Iron and Iron Unwashed'!$K$2:$K$9</c:f>
              <c:strCache>
                <c:ptCount val="8"/>
                <c:pt idx="0">
                  <c:v>Unprimed</c:v>
                </c:pt>
                <c:pt idx="1">
                  <c:v>DE Phthalate</c:v>
                </c:pt>
                <c:pt idx="2">
                  <c:v>T  2-Eoxide</c:v>
                </c:pt>
                <c:pt idx="3">
                  <c:v>PDMS- PFDD</c:v>
                </c:pt>
                <c:pt idx="4">
                  <c:v>PDMS- OH</c:v>
                </c:pt>
                <c:pt idx="5">
                  <c:v>T Ethoxide</c:v>
                </c:pt>
                <c:pt idx="6">
                  <c:v>T Chloride</c:v>
                </c:pt>
                <c:pt idx="7">
                  <c:v>Uncoated</c:v>
                </c:pt>
              </c:strCache>
            </c:strRef>
          </c:cat>
          <c:val>
            <c:numRef>
              <c:f>'Bake and Iron Double Washed'!$E$2:$E$8</c:f>
              <c:numCache>
                <c:formatCode>0.0</c:formatCode>
                <c:ptCount val="7"/>
                <c:pt idx="0">
                  <c:v>97.3</c:v>
                </c:pt>
                <c:pt idx="1">
                  <c:v>104.23333333333331</c:v>
                </c:pt>
                <c:pt idx="2">
                  <c:v>104</c:v>
                </c:pt>
                <c:pt idx="3">
                  <c:v>105.73333333333331</c:v>
                </c:pt>
                <c:pt idx="4">
                  <c:v>104.26666666666669</c:v>
                </c:pt>
                <c:pt idx="5">
                  <c:v>102.03333333333335</c:v>
                </c:pt>
                <c:pt idx="6">
                  <c:v>102.36666666666667</c:v>
                </c:pt>
              </c:numCache>
            </c:numRef>
          </c:val>
        </c:ser>
        <c:axId val="74987008"/>
        <c:axId val="74988928"/>
      </c:barChart>
      <c:catAx>
        <c:axId val="749870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en-GB" sz="1800"/>
                </a:pPr>
                <a:r>
                  <a:rPr lang="en-GB" sz="1800"/>
                  <a:t>Primers</a:t>
                </a:r>
              </a:p>
            </c:rich>
          </c:tx>
          <c:layout/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/>
          <a:lstStyle/>
          <a:p>
            <a:pPr>
              <a:defRPr lang="en-GB"/>
            </a:pPr>
            <a:endParaRPr lang="en-US"/>
          </a:p>
        </c:txPr>
        <c:crossAx val="74988928"/>
        <c:crosses val="autoZero"/>
        <c:auto val="1"/>
        <c:lblAlgn val="ctr"/>
        <c:lblOffset val="100"/>
      </c:catAx>
      <c:valAx>
        <c:axId val="74988928"/>
        <c:scaling>
          <c:orientation val="minMax"/>
          <c:min val="40"/>
        </c:scaling>
        <c:axPos val="l"/>
        <c:title>
          <c:tx>
            <c:rich>
              <a:bodyPr rot="-5400000" vert="horz"/>
              <a:lstStyle/>
              <a:p>
                <a:pPr>
                  <a:defRPr lang="en-GB" sz="1800"/>
                </a:pPr>
                <a:r>
                  <a:rPr lang="en-GB" sz="1800" dirty="0" smtClean="0"/>
                  <a:t>Contact</a:t>
                </a:r>
                <a:r>
                  <a:rPr lang="en-GB" sz="1800" baseline="0" dirty="0" smtClean="0"/>
                  <a:t> Angle </a:t>
                </a:r>
                <a:r>
                  <a:rPr lang="en-GB" sz="1800" baseline="0" dirty="0"/>
                  <a:t>(Degrees)</a:t>
                </a:r>
                <a:endParaRPr lang="en-GB" sz="1800" dirty="0"/>
              </a:p>
            </c:rich>
          </c:tx>
          <c:layout/>
          <c:spPr>
            <a:noFill/>
            <a:ln w="25400">
              <a:noFill/>
            </a:ln>
          </c:spPr>
        </c:title>
        <c:numFmt formatCode="0.0" sourceLinked="1"/>
        <c:tickLblPos val="nextTo"/>
        <c:txPr>
          <a:bodyPr/>
          <a:lstStyle/>
          <a:p>
            <a:pPr>
              <a:defRPr lang="en-GB" sz="1800"/>
            </a:pPr>
            <a:endParaRPr lang="en-US"/>
          </a:p>
        </c:txPr>
        <c:crossAx val="74987008"/>
        <c:crosses val="autoZero"/>
        <c:crossBetween val="between"/>
      </c:valAx>
      <c:spPr>
        <a:noFill/>
      </c:spPr>
    </c:plotArea>
    <c:legend>
      <c:legendPos val="r"/>
      <c:layout>
        <c:manualLayout>
          <c:xMode val="edge"/>
          <c:yMode val="edge"/>
          <c:x val="0.79369923967201705"/>
          <c:y val="0.15323039498111551"/>
          <c:w val="0.20497148151558092"/>
          <c:h val="0.40196914410088985"/>
        </c:manualLayout>
      </c:layout>
      <c:txPr>
        <a:bodyPr/>
        <a:lstStyle/>
        <a:p>
          <a:pPr>
            <a:defRPr lang="en-GB"/>
          </a:pPr>
          <a:endParaRPr lang="en-US"/>
        </a:p>
      </c:txPr>
    </c:legend>
    <c:plotVisOnly val="1"/>
    <c:dispBlanksAs val="gap"/>
  </c:chart>
  <c:spPr>
    <a:noFill/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P-FOPA Contact Angles--Stainless Steel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Sheet2!$M$9</c:f>
              <c:strCache>
                <c:ptCount val="1"/>
                <c:pt idx="0">
                  <c:v>Initial</c:v>
                </c:pt>
              </c:strCache>
            </c:strRef>
          </c:tx>
          <c:spPr>
            <a:solidFill>
              <a:srgbClr val="92D050"/>
            </a:solidFill>
          </c:spPr>
          <c:dLbls>
            <c:showVal val="1"/>
          </c:dLbls>
          <c:cat>
            <c:strRef>
              <c:f>Sheet2!$L$10:$L$11</c:f>
              <c:strCache>
                <c:ptCount val="2"/>
                <c:pt idx="0">
                  <c:v>Heat Gun</c:v>
                </c:pt>
                <c:pt idx="1">
                  <c:v>Infrared</c:v>
                </c:pt>
              </c:strCache>
            </c:strRef>
          </c:cat>
          <c:val>
            <c:numRef>
              <c:f>Sheet2!$M$10:$M$11</c:f>
              <c:numCache>
                <c:formatCode>0.0</c:formatCode>
                <c:ptCount val="2"/>
                <c:pt idx="0">
                  <c:v>125.2</c:v>
                </c:pt>
                <c:pt idx="1">
                  <c:v>119.5</c:v>
                </c:pt>
              </c:numCache>
            </c:numRef>
          </c:val>
        </c:ser>
        <c:ser>
          <c:idx val="1"/>
          <c:order val="1"/>
          <c:tx>
            <c:strRef>
              <c:f>Sheet2!$N$9</c:f>
              <c:strCache>
                <c:ptCount val="1"/>
                <c:pt idx="0">
                  <c:v>After steel wool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dLbls>
            <c:showVal val="1"/>
          </c:dLbls>
          <c:cat>
            <c:strRef>
              <c:f>Sheet2!$L$10:$L$11</c:f>
              <c:strCache>
                <c:ptCount val="2"/>
                <c:pt idx="0">
                  <c:v>Heat Gun</c:v>
                </c:pt>
                <c:pt idx="1">
                  <c:v>Infrared</c:v>
                </c:pt>
              </c:strCache>
            </c:strRef>
          </c:cat>
          <c:val>
            <c:numRef>
              <c:f>Sheet2!$N$10:$N$11</c:f>
              <c:numCache>
                <c:formatCode>0.0</c:formatCode>
                <c:ptCount val="2"/>
                <c:pt idx="0">
                  <c:v>97.5</c:v>
                </c:pt>
                <c:pt idx="1">
                  <c:v>89.7</c:v>
                </c:pt>
              </c:numCache>
            </c:numRef>
          </c:val>
        </c:ser>
        <c:ser>
          <c:idx val="2"/>
          <c:order val="2"/>
          <c:tx>
            <c:strRef>
              <c:f>Sheet2!$O$9</c:f>
              <c:strCache>
                <c:ptCount val="1"/>
                <c:pt idx="0">
                  <c:v>After heat</c:v>
                </c:pt>
              </c:strCache>
            </c:strRef>
          </c:tx>
          <c:spPr>
            <a:solidFill>
              <a:srgbClr val="0070C0"/>
            </a:solidFill>
          </c:spPr>
          <c:dLbls>
            <c:dLblPos val="outEnd"/>
            <c:showVal val="1"/>
          </c:dLbls>
          <c:cat>
            <c:strRef>
              <c:f>Sheet2!$L$10:$L$11</c:f>
              <c:strCache>
                <c:ptCount val="2"/>
                <c:pt idx="0">
                  <c:v>Heat Gun</c:v>
                </c:pt>
                <c:pt idx="1">
                  <c:v>Infrared</c:v>
                </c:pt>
              </c:strCache>
            </c:strRef>
          </c:cat>
          <c:val>
            <c:numRef>
              <c:f>Sheet2!$O$10:$O$11</c:f>
              <c:numCache>
                <c:formatCode>0.0</c:formatCode>
                <c:ptCount val="2"/>
                <c:pt idx="0">
                  <c:v>86.8</c:v>
                </c:pt>
                <c:pt idx="1">
                  <c:v>94.2</c:v>
                </c:pt>
              </c:numCache>
            </c:numRef>
          </c:val>
        </c:ser>
        <c:ser>
          <c:idx val="3"/>
          <c:order val="3"/>
          <c:tx>
            <c:strRef>
              <c:f>Sheet2!$P$9</c:f>
              <c:strCache>
                <c:ptCount val="1"/>
                <c:pt idx="0">
                  <c:v>After ethanol</c:v>
                </c:pt>
              </c:strCache>
            </c:strRef>
          </c:tx>
          <c:spPr>
            <a:solidFill>
              <a:sysClr val="window" lastClr="FFFFFF"/>
            </a:solidFill>
            <a:ln>
              <a:solidFill>
                <a:sysClr val="windowText" lastClr="000000"/>
              </a:solidFill>
            </a:ln>
          </c:spPr>
          <c:dLbls>
            <c:dLblPos val="outEnd"/>
            <c:showVal val="1"/>
          </c:dLbls>
          <c:cat>
            <c:strRef>
              <c:f>Sheet2!$L$10:$L$11</c:f>
              <c:strCache>
                <c:ptCount val="2"/>
                <c:pt idx="0">
                  <c:v>Heat Gun</c:v>
                </c:pt>
                <c:pt idx="1">
                  <c:v>Infrared</c:v>
                </c:pt>
              </c:strCache>
            </c:strRef>
          </c:cat>
          <c:val>
            <c:numRef>
              <c:f>Sheet2!$P$10:$P$11</c:f>
              <c:numCache>
                <c:formatCode>0.0</c:formatCode>
                <c:ptCount val="2"/>
                <c:pt idx="0">
                  <c:v>117.1</c:v>
                </c:pt>
                <c:pt idx="1">
                  <c:v>133.1</c:v>
                </c:pt>
              </c:numCache>
            </c:numRef>
          </c:val>
        </c:ser>
        <c:ser>
          <c:idx val="4"/>
          <c:order val="4"/>
          <c:tx>
            <c:strRef>
              <c:f>Sheet2!$Q$9</c:f>
              <c:strCache>
                <c:ptCount val="1"/>
                <c:pt idx="0">
                  <c:v>After soap/water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bg1"/>
              </a:solidFill>
            </a:ln>
          </c:spPr>
          <c:dLbls>
            <c:dLblPos val="outEnd"/>
            <c:showVal val="1"/>
          </c:dLbls>
          <c:cat>
            <c:strRef>
              <c:f>Sheet2!$L$10:$L$11</c:f>
              <c:strCache>
                <c:ptCount val="2"/>
                <c:pt idx="0">
                  <c:v>Heat Gun</c:v>
                </c:pt>
                <c:pt idx="1">
                  <c:v>Infrared</c:v>
                </c:pt>
              </c:strCache>
            </c:strRef>
          </c:cat>
          <c:val>
            <c:numRef>
              <c:f>Sheet2!$Q$10:$Q$11</c:f>
              <c:numCache>
                <c:formatCode>0.0</c:formatCode>
                <c:ptCount val="2"/>
                <c:pt idx="0">
                  <c:v>102.8</c:v>
                </c:pt>
                <c:pt idx="1">
                  <c:v>91.5</c:v>
                </c:pt>
              </c:numCache>
            </c:numRef>
          </c:val>
        </c:ser>
        <c:axId val="75042176"/>
        <c:axId val="75064832"/>
      </c:barChart>
      <c:catAx>
        <c:axId val="750421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Application Method</a:t>
                </a:r>
              </a:p>
            </c:rich>
          </c:tx>
          <c:layout/>
        </c:title>
        <c:numFmt formatCode="General" sourceLinked="1"/>
        <c:tickLblPos val="nextTo"/>
        <c:crossAx val="75064832"/>
        <c:crosses val="autoZero"/>
        <c:auto val="1"/>
        <c:lblAlgn val="ctr"/>
        <c:lblOffset val="100"/>
      </c:catAx>
      <c:valAx>
        <c:axId val="7506483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/>
                  <a:t>Contact </a:t>
                </a:r>
                <a:r>
                  <a:rPr lang="en-US" sz="1600" dirty="0" smtClean="0"/>
                  <a:t>Angle</a:t>
                </a:r>
                <a:endParaRPr lang="en-US" sz="1600" dirty="0"/>
              </a:p>
            </c:rich>
          </c:tx>
          <c:layout/>
        </c:title>
        <c:numFmt formatCode="0.0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5042176"/>
        <c:crosses val="autoZero"/>
        <c:crossBetween val="between"/>
      </c:valAx>
      <c:spPr>
        <a:ln>
          <a:noFill/>
        </a:ln>
      </c:spPr>
    </c:plotArea>
    <c:legend>
      <c:legendPos val="r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Primer Contact Angles--P-FOPA on Stainless Steel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258238365371488"/>
          <c:y val="8.3527559055118106E-2"/>
          <c:w val="0.75835975503062114"/>
          <c:h val="0.79603755892666739"/>
        </c:manualLayout>
      </c:layout>
      <c:barChart>
        <c:barDir val="col"/>
        <c:grouping val="clustered"/>
        <c:ser>
          <c:idx val="0"/>
          <c:order val="0"/>
          <c:tx>
            <c:strRef>
              <c:f>Sheet2!$N$35</c:f>
              <c:strCache>
                <c:ptCount val="1"/>
                <c:pt idx="0">
                  <c:v>Initial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Sheet2!$M$36:$M$38</c:f>
              <c:strCache>
                <c:ptCount val="3"/>
                <c:pt idx="0">
                  <c:v>DE Phthalate</c:v>
                </c:pt>
                <c:pt idx="1">
                  <c:v>T Ethoxide</c:v>
                </c:pt>
                <c:pt idx="2">
                  <c:v>Uncoated</c:v>
                </c:pt>
              </c:strCache>
            </c:strRef>
          </c:cat>
          <c:val>
            <c:numRef>
              <c:f>Sheet2!$N$36:$N$38</c:f>
              <c:numCache>
                <c:formatCode>0.0</c:formatCode>
                <c:ptCount val="3"/>
                <c:pt idx="0">
                  <c:v>127.4</c:v>
                </c:pt>
                <c:pt idx="1">
                  <c:v>116.7</c:v>
                </c:pt>
                <c:pt idx="2">
                  <c:v>59.55</c:v>
                </c:pt>
              </c:numCache>
            </c:numRef>
          </c:val>
        </c:ser>
        <c:ser>
          <c:idx val="1"/>
          <c:order val="1"/>
          <c:tx>
            <c:strRef>
              <c:f>Sheet2!$O$35</c:f>
              <c:strCache>
                <c:ptCount val="1"/>
                <c:pt idx="0">
                  <c:v>After washing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Sheet2!$M$36:$M$38</c:f>
              <c:strCache>
                <c:ptCount val="3"/>
                <c:pt idx="0">
                  <c:v>DE Phthalate</c:v>
                </c:pt>
                <c:pt idx="1">
                  <c:v>T Ethoxide</c:v>
                </c:pt>
                <c:pt idx="2">
                  <c:v>Uncoated</c:v>
                </c:pt>
              </c:strCache>
            </c:strRef>
          </c:cat>
          <c:val>
            <c:numRef>
              <c:f>Sheet2!$O$36:$O$38</c:f>
              <c:numCache>
                <c:formatCode>0.0</c:formatCode>
                <c:ptCount val="3"/>
                <c:pt idx="0">
                  <c:v>108.6</c:v>
                </c:pt>
                <c:pt idx="1">
                  <c:v>103</c:v>
                </c:pt>
              </c:numCache>
            </c:numRef>
          </c:val>
        </c:ser>
        <c:ser>
          <c:idx val="2"/>
          <c:order val="2"/>
          <c:tx>
            <c:strRef>
              <c:f>Sheet2!$P$35</c:f>
              <c:strCache>
                <c:ptCount val="1"/>
                <c:pt idx="0">
                  <c:v>After steel wool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Val val="1"/>
          </c:dLbls>
          <c:cat>
            <c:strRef>
              <c:f>Sheet2!$M$36:$M$38</c:f>
              <c:strCache>
                <c:ptCount val="3"/>
                <c:pt idx="0">
                  <c:v>DE Phthalate</c:v>
                </c:pt>
                <c:pt idx="1">
                  <c:v>T Ethoxide</c:v>
                </c:pt>
                <c:pt idx="2">
                  <c:v>Uncoated</c:v>
                </c:pt>
              </c:strCache>
            </c:strRef>
          </c:cat>
          <c:val>
            <c:numRef>
              <c:f>Sheet2!$P$36:$P$38</c:f>
              <c:numCache>
                <c:formatCode>0.0</c:formatCode>
                <c:ptCount val="3"/>
                <c:pt idx="0">
                  <c:v>118.6</c:v>
                </c:pt>
                <c:pt idx="1">
                  <c:v>95.6</c:v>
                </c:pt>
              </c:numCache>
            </c:numRef>
          </c:val>
        </c:ser>
        <c:ser>
          <c:idx val="3"/>
          <c:order val="3"/>
          <c:tx>
            <c:strRef>
              <c:f>Sheet2!$Q$35</c:f>
              <c:strCache>
                <c:ptCount val="1"/>
                <c:pt idx="0">
                  <c:v>After heat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Val val="1"/>
          </c:dLbls>
          <c:cat>
            <c:strRef>
              <c:f>Sheet2!$M$36:$M$38</c:f>
              <c:strCache>
                <c:ptCount val="3"/>
                <c:pt idx="0">
                  <c:v>DE Phthalate</c:v>
                </c:pt>
                <c:pt idx="1">
                  <c:v>T Ethoxide</c:v>
                </c:pt>
                <c:pt idx="2">
                  <c:v>Uncoated</c:v>
                </c:pt>
              </c:strCache>
            </c:strRef>
          </c:cat>
          <c:val>
            <c:numRef>
              <c:f>Sheet2!$Q$36:$Q$38</c:f>
              <c:numCache>
                <c:formatCode>0.0</c:formatCode>
                <c:ptCount val="3"/>
                <c:pt idx="0">
                  <c:v>113.8</c:v>
                </c:pt>
                <c:pt idx="1">
                  <c:v>100.8</c:v>
                </c:pt>
              </c:numCache>
            </c:numRef>
          </c:val>
        </c:ser>
        <c:axId val="75148672"/>
        <c:axId val="75154944"/>
      </c:barChart>
      <c:catAx>
        <c:axId val="75148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Coating</a:t>
                </a:r>
              </a:p>
            </c:rich>
          </c:tx>
          <c:layout>
            <c:manualLayout>
              <c:xMode val="edge"/>
              <c:yMode val="edge"/>
              <c:x val="0.47689433149814964"/>
              <c:y val="0.9431546681664791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75154944"/>
        <c:crosses val="autoZero"/>
        <c:auto val="1"/>
        <c:lblAlgn val="ctr"/>
        <c:lblOffset val="100"/>
      </c:catAx>
      <c:valAx>
        <c:axId val="75154944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Contact Angle</a:t>
                </a:r>
              </a:p>
            </c:rich>
          </c:tx>
          <c:layout>
            <c:manualLayout>
              <c:xMode val="edge"/>
              <c:yMode val="edge"/>
              <c:x val="0"/>
              <c:y val="0.34755811773528311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75148672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e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Relationship Id="rId4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e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0.34951</cdr:x>
      <cdr:y>0.90141</cdr:y>
    </cdr:from>
    <cdr:to>
      <cdr:x>0.47573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3200" y="4876800"/>
          <a:ext cx="9906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/>
            <a:t>N=3</a:t>
          </a:r>
          <a:endParaRPr lang="en-US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0.44554</cdr:x>
      <cdr:y>0.94388</cdr:y>
    </cdr:from>
    <cdr:to>
      <cdr:x>0.52238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29000" y="5181600"/>
          <a:ext cx="591363" cy="286537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0.8543</cdr:x>
      <cdr:y>0.88184</cdr:y>
    </cdr:from>
    <cdr:to>
      <cdr:x>0.91614</cdr:x>
      <cdr:y>0.91877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23467" y="5148893"/>
          <a:ext cx="530165" cy="2156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n-US" sz="1100"/>
            <a:t>n =1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CDD6-292B-4227-AE59-B9787E3ECE0D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31601A-A3AA-4C46-87EE-8BD5C0A94C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** Rohan 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6F3740-D666-4761-B115-47F6DE48B94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8D79-7F6E-4B03-B3B3-7AAE7FEF48F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**Lukas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Primer tests: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Aluminum sanded down, washed in ethanol, dried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Primers sprayed onto three aluminum pieces each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/>
              <a:t>10 </a:t>
            </a:r>
            <a:r>
              <a:rPr lang="en-US" smtClean="0">
                <a:sym typeface="Symbol" pitchFamily="18" charset="2"/>
              </a:rPr>
              <a:t>m Meyer Rod rolled across metal after being washed in ethanol as well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>
                <a:sym typeface="Symbol" pitchFamily="18" charset="2"/>
              </a:rPr>
              <a:t>Ethanol + primer mixture: oven @ 120C for 30 minutes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>
                <a:sym typeface="Symbol" pitchFamily="18" charset="2"/>
              </a:rPr>
              <a:t>Cooled then sprayed with phosphonic acid 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smtClean="0">
                <a:sym typeface="Symbol" pitchFamily="18" charset="2"/>
              </a:rPr>
              <a:t>Meyer Rod used again, evaporate, then put in oven for 48 hours </a:t>
            </a:r>
          </a:p>
          <a:p>
            <a:pPr lvl="1">
              <a:spcBef>
                <a:spcPct val="0"/>
              </a:spcBef>
              <a:buFontTx/>
              <a:buChar char="-"/>
            </a:pPr>
            <a:r>
              <a:rPr lang="en-US" smtClean="0">
                <a:sym typeface="Symbol" pitchFamily="18" charset="2"/>
              </a:rPr>
              <a:t>Contact angle measured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>
                <a:sym typeface="Symbol" pitchFamily="18" charset="2"/>
              </a:rPr>
              <a:t>2</a:t>
            </a:r>
            <a:r>
              <a:rPr lang="en-US" baseline="30000" smtClean="0">
                <a:sym typeface="Symbol" pitchFamily="18" charset="2"/>
              </a:rPr>
              <a:t>nd</a:t>
            </a:r>
            <a:r>
              <a:rPr lang="en-US" smtClean="0">
                <a:sym typeface="Symbol" pitchFamily="18" charset="2"/>
              </a:rPr>
              <a:t> batch prepared same way: OPA baked on, phosphonic acid ironed on with iron for 2 minutes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>
                <a:sym typeface="Symbol" pitchFamily="18" charset="2"/>
              </a:rPr>
              <a:t>3</a:t>
            </a:r>
            <a:r>
              <a:rPr lang="en-US" baseline="30000" smtClean="0">
                <a:sym typeface="Symbol" pitchFamily="18" charset="2"/>
              </a:rPr>
              <a:t>rd</a:t>
            </a:r>
            <a:r>
              <a:rPr lang="en-US" smtClean="0">
                <a:sym typeface="Symbol" pitchFamily="18" charset="2"/>
              </a:rPr>
              <a:t> batch: primer ironed on for 2 minutes, OPA ironed also for 2 minutes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>
                <a:sym typeface="Symbol" pitchFamily="18" charset="2"/>
              </a:rPr>
              <a:t>Durability tested by being washed in ethanol; test efficiency of primers &amp; heat applications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smtClean="0">
                <a:sym typeface="Symbol" pitchFamily="18" charset="2"/>
              </a:rPr>
              <a:t>Which method produces the best result? </a:t>
            </a:r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CD69C4-DE00-4391-94A5-8E1CAA39A003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**Lukas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- Primer &amp; OPA baked on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After ethanol bath: angles </a:t>
            </a:r>
            <a:r>
              <a:rPr lang="en-US" u="sng" dirty="0" smtClean="0"/>
              <a:t>increased</a:t>
            </a:r>
          </a:p>
          <a:p>
            <a:pPr lvl="1">
              <a:spcBef>
                <a:spcPct val="0"/>
              </a:spcBef>
            </a:pPr>
            <a:endParaRPr lang="en-US" u="sng" dirty="0" smtClean="0"/>
          </a:p>
          <a:p>
            <a:pPr lvl="1">
              <a:spcBef>
                <a:spcPct val="0"/>
              </a:spcBef>
            </a:pPr>
            <a:r>
              <a:rPr lang="en-US" u="none" dirty="0" smtClean="0"/>
              <a:t>Multilayer forms. Dissolved off – increased angles. </a:t>
            </a:r>
          </a:p>
          <a:p>
            <a:pPr lvl="1">
              <a:spcBef>
                <a:spcPct val="0"/>
              </a:spcBef>
            </a:pPr>
            <a:endParaRPr lang="en-US" u="none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          Baking therefore might not be the best app method. </a:t>
            </a:r>
            <a:r>
              <a:rPr lang="en-US" baseline="0" dirty="0" err="1" smtClean="0"/>
              <a:t>Multilayers</a:t>
            </a:r>
            <a:r>
              <a:rPr lang="en-US" baseline="0" dirty="0" smtClean="0"/>
              <a:t> form.</a:t>
            </a:r>
            <a:endParaRPr lang="en-US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5BBE2C-6BAB-431C-AC1C-9CAB4BD6088E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**Lukas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Shows decrease in </a:t>
            </a:r>
            <a:r>
              <a:rPr lang="en-US" dirty="0" err="1" smtClean="0"/>
              <a:t>hydrophobicity</a:t>
            </a:r>
            <a:r>
              <a:rPr lang="en-US" dirty="0" smtClean="0"/>
              <a:t>.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Might</a:t>
            </a:r>
            <a:r>
              <a:rPr lang="en-US" baseline="0" dirty="0" smtClean="0"/>
              <a:t> not be the most durable method. Iron on might not completely fuse primer.</a:t>
            </a:r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18BC86-C6D1-41B1-B7A7-FB85BED70AA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**Lukas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Favorite</a:t>
            </a:r>
            <a:r>
              <a:rPr lang="en-US" baseline="0" dirty="0" smtClean="0"/>
              <a:t> method. Showed high results, and fast app time. Primers showed slight advantage in durability as compared to unprimed.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Two washes conducted – subjected to household conditions. 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F3465F-B811-4D2E-BB35-98C11286DD6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** Trisha 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** Trisha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Make sure to emphasize that</a:t>
            </a:r>
            <a:r>
              <a:rPr lang="en-US" baseline="0" dirty="0" smtClean="0"/>
              <a:t> we got the P-FOPA to dissolve and coat the surface. </a:t>
            </a: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OPA dissolved in ethanol: 1 </a:t>
            </a:r>
            <a:r>
              <a:rPr lang="en-US" dirty="0" err="1" smtClean="0"/>
              <a:t>mmoles</a:t>
            </a:r>
            <a:r>
              <a:rPr lang="en-US" dirty="0" smtClean="0"/>
              <a:t> solution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P-FOPA dissolved in chloroform/ethanol solution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Materials: aluminum sheets, 316L stainless steel discs, glass microscope slides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dirty="0" smtClean="0"/>
              <a:t>Washed for 7 minutes in hot ethanol bath at 70C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dirty="0" smtClean="0"/>
              <a:t>Hot water bath for 2 minutes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OPA and P-FOPA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dirty="0" smtClean="0"/>
              <a:t>Sprayed on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dirty="0" smtClean="0"/>
              <a:t>Drag 3 </a:t>
            </a:r>
            <a:r>
              <a:rPr lang="en-US" dirty="0" err="1" smtClean="0"/>
              <a:t>microL</a:t>
            </a:r>
            <a:r>
              <a:rPr lang="en-US" dirty="0" smtClean="0"/>
              <a:t> Meyer rod on the liquid to even out  </a:t>
            </a:r>
            <a:r>
              <a:rPr lang="en-US" dirty="0" smtClean="0">
                <a:sym typeface="Wingdings" pitchFamily="2" charset="2"/>
              </a:rPr>
              <a:t> evaporated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dirty="0" smtClean="0">
                <a:sym typeface="Wingdings" pitchFamily="2" charset="2"/>
              </a:rPr>
              <a:t>Iron for 1 minute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dirty="0" smtClean="0">
                <a:sym typeface="Wingdings" pitchFamily="2" charset="2"/>
              </a:rPr>
              <a:t>Samples for durability tests in oven @ 130C for 24 hours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ym typeface="Wingdings" pitchFamily="2" charset="2"/>
              </a:rPr>
              <a:t>Infrared lamp – direct heat for 90 minutes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dirty="0" smtClean="0">
                <a:sym typeface="Wingdings" pitchFamily="2" charset="2"/>
              </a:rPr>
              <a:t>Half OPA, half P-FOPA 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dirty="0" smtClean="0">
                <a:sym typeface="Wingdings" pitchFamily="2" charset="2"/>
              </a:rPr>
              <a:t>Aluminum foil sheet for even heating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>
                <a:sym typeface="Wingdings" pitchFamily="2" charset="2"/>
              </a:rPr>
              <a:t>Heat gun – 316C for one minute // cool air for 30 seconds </a:t>
            </a: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*procedure described 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6608F23-5DAF-443D-A80E-5FD3C8971D73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** Trisha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P-FOPA &amp; OPA samples scrubbed for 10 seconds with steel wool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Sharpie test – written on, then wiped off to see if it came off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Samples placed in oven for an hour @ 250C</a:t>
            </a:r>
          </a:p>
          <a:p>
            <a:pPr lvl="1">
              <a:spcBef>
                <a:spcPct val="0"/>
              </a:spcBef>
              <a:buFontTx/>
              <a:buChar char="•"/>
            </a:pPr>
            <a:r>
              <a:rPr lang="en-US" smtClean="0"/>
              <a:t>In hot ethanol for 5 minutes then wiped off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Washed with handsoap &amp; spong </a:t>
            </a:r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AEB241-5C9A-4928-BF7E-C1A191E28CF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8D79-7F6E-4B03-B3B3-7AAE7FEF48F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** Trisha</a:t>
            </a:r>
          </a:p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** </a:t>
            </a:r>
            <a:r>
              <a:rPr lang="en-US" dirty="0" err="1" smtClean="0"/>
              <a:t>Rohan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-Discovered in 1938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-Polymer </a:t>
            </a:r>
            <a:r>
              <a:rPr lang="en-US" smtClean="0"/>
              <a:t>polytetrafluoroethylene</a:t>
            </a:r>
            <a:r>
              <a:rPr lang="en-US" dirty="0" smtClean="0"/>
              <a:t> (PTFE) is another name for Teflon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-1944: used to enrich uranium in the Manhattan Project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- Can also be used as insulation in the electrical industry, in the brake systems and oil filters of cars, surgical instruments</a:t>
            </a: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251465-14FC-4EB7-93BF-53A69E07311F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8D79-7F6E-4B03-B3B3-7AAE7FEF48F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Primers 1,3,5 </a:t>
            </a:r>
          </a:p>
          <a:p>
            <a:pPr>
              <a:spcBef>
                <a:spcPct val="0"/>
              </a:spcBef>
            </a:pPr>
            <a:r>
              <a:rPr lang="en-US" smtClean="0"/>
              <a:t>#1 – industrial // #5 – medical uses // #3 is good balance </a:t>
            </a:r>
          </a:p>
          <a:p>
            <a:pPr>
              <a:spcBef>
                <a:spcPct val="0"/>
              </a:spcBef>
            </a:pPr>
            <a:endParaRPr lang="en-US" smtClean="0"/>
          </a:p>
          <a:p>
            <a:pPr>
              <a:spcBef>
                <a:spcPct val="0"/>
              </a:spcBef>
            </a:pPr>
            <a:r>
              <a:rPr lang="en-US" smtClean="0"/>
              <a:t>PEBP: eliminated due to poor performance </a:t>
            </a:r>
          </a:p>
          <a:p>
            <a:pPr>
              <a:spcBef>
                <a:spcPct val="0"/>
              </a:spcBef>
            </a:pPr>
            <a:r>
              <a:rPr lang="en-US" smtClean="0"/>
              <a:t>Stainless steel superior ** 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9F0BC4-2F3F-4620-92DA-3A41B75F8D20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077F8B-5743-4F0D-80AF-D1D7F377E07B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EDC632-BBD3-4392-8B12-559C9EFE3C0A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68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33F509C-E454-42A6-B80B-ACF15D229E22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** </a:t>
            </a:r>
            <a:r>
              <a:rPr lang="en-US" dirty="0" err="1" smtClean="0"/>
              <a:t>Rohan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Why is Teflon so valuable in society and industry?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 non-stick material: can be used in cooking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 both hydrophobic and </a:t>
            </a:r>
            <a:r>
              <a:rPr lang="en-US" dirty="0" err="1" smtClean="0"/>
              <a:t>oleophobic</a:t>
            </a:r>
            <a:r>
              <a:rPr lang="en-US" dirty="0" smtClean="0"/>
              <a:t> : resists both water and oil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 low dissipation factor: can retain heat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 withstand temperatures from -300°C up to nearly 300°C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 low coefficient of friction (between .05 and .20) // resistance to chemicals, compounds: good for industry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 seem indestructible after tests performed on it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What are the problems here?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Can flake off &amp; not chemically bonded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EPA announced that could be a carcinogen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PFOA: </a:t>
            </a:r>
            <a:r>
              <a:rPr lang="en-US" dirty="0" err="1" smtClean="0"/>
              <a:t>perfluroctanoic</a:t>
            </a:r>
            <a:r>
              <a:rPr lang="en-US" dirty="0" smtClean="0"/>
              <a:t> acid can cause tumors in experimentation // workers may develop prostate cancer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2CF47B-339C-41EF-83B6-3FD397C04E10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** </a:t>
            </a:r>
            <a:r>
              <a:rPr lang="en-US" dirty="0" err="1" smtClean="0"/>
              <a:t>Rohan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How?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dirty="0" smtClean="0"/>
              <a:t>Testing primers on different materials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dirty="0" smtClean="0"/>
              <a:t>Applying coating and durability tests on aluminum, SS, glass 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en-US" baseline="0" dirty="0" smtClean="0"/>
              <a:t>I will now proceed to explain the mechanism in which the OPA bonds to the metal oxide surface </a:t>
            </a: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7D8714-D59E-4B68-AB99-614672976C18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** Lukas </a:t>
            </a:r>
          </a:p>
          <a:p>
            <a:endParaRPr lang="en-US" dirty="0" smtClean="0"/>
          </a:p>
          <a:p>
            <a:r>
              <a:rPr lang="en-US" dirty="0" smtClean="0"/>
              <a:t> Primers</a:t>
            </a:r>
            <a:r>
              <a:rPr lang="en-US" baseline="0" dirty="0" smtClean="0"/>
              <a:t> – Compounds that make a preliminary coating before phosphonic application.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** Lukas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dirty="0" smtClean="0"/>
              <a:t> Diethyl</a:t>
            </a:r>
            <a:r>
              <a:rPr lang="en-US" baseline="0" dirty="0" smtClean="0"/>
              <a:t> Phthalate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baseline="0" dirty="0" smtClean="0"/>
              <a:t> Two </a:t>
            </a:r>
            <a:r>
              <a:rPr lang="en-US" baseline="0" dirty="0" err="1" smtClean="0"/>
              <a:t>siloxanes</a:t>
            </a:r>
            <a:r>
              <a:rPr lang="en-US" baseline="0" dirty="0" smtClean="0"/>
              <a:t> polymers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baseline="0" dirty="0" smtClean="0"/>
              <a:t> Two tantalum compounds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en-US" baseline="0" dirty="0" smtClean="0"/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baseline="0" dirty="0" smtClean="0"/>
              <a:t>Don’t talk about specific tests-Don’t even mention the bullet.</a:t>
            </a:r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228395-BCF5-4682-B90A-530B54D572C9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** Lukas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We used a goniometer,</a:t>
            </a:r>
            <a:r>
              <a:rPr lang="en-US" baseline="0" dirty="0" smtClean="0"/>
              <a:t> shown here, to measure </a:t>
            </a:r>
            <a:r>
              <a:rPr lang="en-US" baseline="0" dirty="0" err="1" smtClean="0"/>
              <a:t>hydrophobicity</a:t>
            </a:r>
            <a:r>
              <a:rPr lang="en-US" baseline="0" dirty="0" smtClean="0"/>
              <a:t> of our samples.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We do this with contact angles – Camera views a </a:t>
            </a:r>
            <a:r>
              <a:rPr lang="en-US" baseline="0" dirty="0" err="1" smtClean="0"/>
              <a:t>microdrop</a:t>
            </a:r>
            <a:r>
              <a:rPr lang="en-US" baseline="0" dirty="0" smtClean="0"/>
              <a:t> of water on a surface and measures the angle of the water drop and the surface.</a:t>
            </a: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38D79-7F6E-4B03-B3B3-7AAE7FEF48F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Higher</a:t>
            </a:r>
            <a:r>
              <a:rPr lang="en-US" baseline="0" dirty="0" smtClean="0"/>
              <a:t> angle, shown on left, more hydrophobic.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Lower angle, shown on right, less hydrophobic.</a:t>
            </a:r>
          </a:p>
          <a:p>
            <a:pPr>
              <a:spcBef>
                <a:spcPct val="0"/>
              </a:spcBef>
            </a:pPr>
            <a:endParaRPr lang="en-US" baseline="0" dirty="0" smtClean="0"/>
          </a:p>
          <a:p>
            <a:pPr>
              <a:spcBef>
                <a:spcPct val="0"/>
              </a:spcBef>
            </a:pPr>
            <a:r>
              <a:rPr lang="en-US" baseline="0" dirty="0" smtClean="0"/>
              <a:t>Angles above 90 indicate </a:t>
            </a:r>
            <a:r>
              <a:rPr lang="en-US" baseline="0" dirty="0" err="1" smtClean="0"/>
              <a:t>hydrophobicity</a:t>
            </a:r>
            <a:r>
              <a:rPr lang="en-US" baseline="0" dirty="0" smtClean="0"/>
              <a:t>.</a:t>
            </a:r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C7EB889-023B-47F3-B41C-77DB69887A43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 smtClean="0"/>
              <a:t>** Lukas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dirty="0" smtClean="0"/>
              <a:t>Why</a:t>
            </a:r>
            <a:r>
              <a:rPr lang="en-US" baseline="0" dirty="0" smtClean="0"/>
              <a:t> use primers? They help to increase the overall speed of the process of bonding phosphonic acid to the metal.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baseline="0" dirty="0" smtClean="0"/>
              <a:t>This is because they act as a linker.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endParaRPr lang="en-US" baseline="0" dirty="0" smtClean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baseline="0" dirty="0" smtClean="0"/>
              <a:t>Good primers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baseline="0" dirty="0" smtClean="0"/>
              <a:t> Bond faster to the oxide surface than phosphonic acid does.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Char char="•"/>
            </a:pPr>
            <a:r>
              <a:rPr lang="en-US" baseline="0" dirty="0" smtClean="0"/>
              <a:t> Provide more bonding sites for the acid to bond to.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E336E2-EC27-4DDF-967B-568190CE39E2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8C3BDB6-E6C9-49F9-B49C-490157FB90DB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4B4ABAE-6BB0-45F1-B383-A400DF000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1.bin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9.png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images/article/full/2009/04/teflon" TargetMode="External"/><Relationship Id="rId7" Type="http://schemas.openxmlformats.org/officeDocument/2006/relationships/hyperlink" Target="http://www.ramehart.com/goniometers/contactangle.ht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mehart.com/goniometers/index.htm" TargetMode="External"/><Relationship Id="rId5" Type="http://schemas.openxmlformats.org/officeDocument/2006/relationships/hyperlink" Target="http://www.healthbase.com/resources/orthopedics/total-hip-replacement-surgery-implants/zimmer-hip-replacement-implant-cemented-cementless-press-fit-india-affordable-medical-tourism.html" TargetMode="External"/><Relationship Id="rId4" Type="http://schemas.openxmlformats.org/officeDocument/2006/relationships/hyperlink" Target="http://greatgreengadgets.com/gadgets/2007/08/22/green-alternative-to-teflon-cookwar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0"/>
            <a:ext cx="7467600" cy="31242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Transforming Teflon </a:t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Systematic Investigation of Hydrophobic Material Coatings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81800" y="5943600"/>
            <a:ext cx="2362200" cy="762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Group T</a:t>
            </a:r>
            <a:r>
              <a:rPr lang="en-US" baseline="30000" dirty="0" smtClean="0"/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Ramé</a:t>
            </a:r>
            <a:r>
              <a:rPr lang="en-US" dirty="0" smtClean="0"/>
              <a:t>-hart </a:t>
            </a:r>
            <a:r>
              <a:rPr lang="en-US" dirty="0" err="1" smtClean="0"/>
              <a:t>Goniometer</a:t>
            </a:r>
            <a:endParaRPr lang="en-US" dirty="0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6064250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6096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mtClean="0">
                <a:solidFill>
                  <a:schemeClr val="tx2">
                    <a:satMod val="130000"/>
                  </a:schemeClr>
                </a:solidFill>
              </a:rPr>
              <a:t>About Primers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 is faster more efficient </a:t>
            </a:r>
          </a:p>
          <a:p>
            <a:r>
              <a:rPr lang="en-US" dirty="0" smtClean="0"/>
              <a:t>Primers as linkers </a:t>
            </a:r>
          </a:p>
          <a:p>
            <a:r>
              <a:rPr lang="en-US" dirty="0" smtClean="0"/>
              <a:t>What makes a good primer?</a:t>
            </a:r>
          </a:p>
          <a:p>
            <a:r>
              <a:rPr lang="en-US" dirty="0" smtClean="0"/>
              <a:t>Industrial v. Medical Criteria</a:t>
            </a:r>
          </a:p>
          <a:p>
            <a:pPr lvl="1"/>
            <a:r>
              <a:rPr lang="en-US" dirty="0" smtClean="0"/>
              <a:t>Tantalum as replacement for chromium.</a:t>
            </a:r>
          </a:p>
          <a:p>
            <a:pPr lvl="1"/>
            <a:r>
              <a:rPr lang="en-US" dirty="0" smtClean="0"/>
              <a:t>Toxicity and cost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62000" y="4724400"/>
          <a:ext cx="7591425" cy="1905000"/>
        </p:xfrm>
        <a:graphic>
          <a:graphicData uri="http://schemas.openxmlformats.org/presentationml/2006/ole">
            <p:oleObj spid="_x0000_s80898" r:id="rId4" imgW="2608446" imgH="654518" progId="">
              <p:embed/>
            </p:oleObj>
          </a:graphicData>
        </a:graphic>
      </p:graphicFrame>
      <p:graphicFrame>
        <p:nvGraphicFramePr>
          <p:cNvPr id="1028" name="Object 3"/>
          <p:cNvGraphicFramePr>
            <a:graphicFrameLocks noChangeAspect="1"/>
          </p:cNvGraphicFramePr>
          <p:nvPr/>
        </p:nvGraphicFramePr>
        <p:xfrm>
          <a:off x="2590800" y="0"/>
          <a:ext cx="3352800" cy="4687888"/>
        </p:xfrm>
        <a:graphic>
          <a:graphicData uri="http://schemas.openxmlformats.org/presentationml/2006/ole">
            <p:oleObj spid="_x0000_s80899" r:id="rId5" imgW="1135781" imgH="1588168" progId="">
              <p:embed/>
            </p:oleObj>
          </a:graphicData>
        </a:graphic>
      </p:graphicFrame>
      <p:pic>
        <p:nvPicPr>
          <p:cNvPr id="7" name="Picture 6" descr="tantalum ethoxide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-2895600"/>
            <a:ext cx="338296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990600" y="4724400"/>
          <a:ext cx="7315200" cy="1835150"/>
        </p:xfrm>
        <a:graphic>
          <a:graphicData uri="http://schemas.openxmlformats.org/presentationml/2006/ole">
            <p:oleObj spid="_x0000_s80900" r:id="rId7" imgW="2608446" imgH="654518" progId="">
              <p:embed/>
            </p:oleObj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43600" y="4724400"/>
            <a:ext cx="685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latin typeface="Calibri" pitchFamily="34" charset="0"/>
              </a:rPr>
              <a:t>H</a:t>
            </a:r>
            <a:r>
              <a:rPr lang="en-US" sz="3600" baseline="30000">
                <a:latin typeface="Calibri" pitchFamily="34" charset="0"/>
              </a:rPr>
              <a:t>+   </a:t>
            </a:r>
            <a:endParaRPr lang="en-US" sz="3600">
              <a:latin typeface="Calibri" pitchFamily="34" charset="0"/>
            </a:endParaRPr>
          </a:p>
        </p:txBody>
      </p:sp>
      <p:pic>
        <p:nvPicPr>
          <p:cNvPr id="11" name="Picture 10" descr="tantalum eth 2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0"/>
            <a:ext cx="3254375" cy="453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1" name="Object 8"/>
          <p:cNvGraphicFramePr>
            <a:graphicFrameLocks noChangeAspect="1"/>
          </p:cNvGraphicFramePr>
          <p:nvPr/>
        </p:nvGraphicFramePr>
        <p:xfrm>
          <a:off x="2590800" y="0"/>
          <a:ext cx="3192463" cy="2514600"/>
        </p:xfrm>
        <a:graphic>
          <a:graphicData uri="http://schemas.openxmlformats.org/presentationml/2006/ole">
            <p:oleObj spid="_x0000_s80901" r:id="rId9" imgW="1087655" imgH="856648" progId="">
              <p:embed/>
            </p:oleObj>
          </a:graphicData>
        </a:graphic>
      </p:graphicFrame>
      <p:pic>
        <p:nvPicPr>
          <p:cNvPr id="14" name="Picture 13" descr="ethyl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48200" y="1905000"/>
            <a:ext cx="1573213" cy="286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tantalum 3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38400" y="0"/>
            <a:ext cx="36576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4" name="Object 11"/>
          <p:cNvGraphicFramePr>
            <a:graphicFrameLocks noChangeAspect="1"/>
          </p:cNvGraphicFramePr>
          <p:nvPr/>
        </p:nvGraphicFramePr>
        <p:xfrm>
          <a:off x="838200" y="2438400"/>
          <a:ext cx="7315200" cy="4211638"/>
        </p:xfrm>
        <a:graphic>
          <a:graphicData uri="http://schemas.openxmlformats.org/presentationml/2006/ole">
            <p:oleObj spid="_x0000_s80902" r:id="rId12" imgW="2581275" imgH="1485900" progId="">
              <p:embed/>
            </p:oleObj>
          </a:graphicData>
        </a:graphic>
      </p:graphicFrame>
      <p:graphicFrame>
        <p:nvGraphicFramePr>
          <p:cNvPr id="1035" name="Object 12"/>
          <p:cNvGraphicFramePr>
            <a:graphicFrameLocks noChangeAspect="1"/>
          </p:cNvGraphicFramePr>
          <p:nvPr/>
        </p:nvGraphicFramePr>
        <p:xfrm>
          <a:off x="609600" y="2590800"/>
          <a:ext cx="7345363" cy="4038600"/>
        </p:xfrm>
        <a:graphic>
          <a:graphicData uri="http://schemas.openxmlformats.org/presentationml/2006/ole">
            <p:oleObj spid="_x0000_s80903" r:id="rId13" imgW="2581275" imgH="1419225" progId="">
              <p:embed/>
            </p:oleObj>
          </a:graphicData>
        </a:graphic>
      </p:graphicFrame>
      <p:grpSp>
        <p:nvGrpSpPr>
          <p:cNvPr id="2" name="Group 17"/>
          <p:cNvGrpSpPr/>
          <p:nvPr/>
        </p:nvGrpSpPr>
        <p:grpSpPr>
          <a:xfrm>
            <a:off x="0" y="4724400"/>
            <a:ext cx="9144000" cy="2133600"/>
            <a:chOff x="0" y="4724400"/>
            <a:chExt cx="9144000" cy="2133600"/>
          </a:xfrm>
        </p:grpSpPr>
        <p:sp>
          <p:nvSpPr>
            <p:cNvPr id="13" name="Rectangle 12"/>
            <p:cNvSpPr/>
            <p:nvPr/>
          </p:nvSpPr>
          <p:spPr>
            <a:xfrm>
              <a:off x="0" y="4724400"/>
              <a:ext cx="9144000" cy="2133600"/>
            </a:xfrm>
            <a:prstGeom prst="rect">
              <a:avLst/>
            </a:prstGeom>
            <a:solidFill>
              <a:schemeClr val="bg1">
                <a:lumMod val="65000"/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600" y="4876800"/>
              <a:ext cx="16764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Metal Oxide</a:t>
              </a:r>
            </a:p>
            <a:p>
              <a:r>
                <a:rPr lang="en-US" sz="3200" dirty="0" smtClean="0"/>
                <a:t>Surface</a:t>
              </a:r>
              <a:endParaRPr lang="en-US" sz="3200" dirty="0"/>
            </a:p>
          </p:txBody>
        </p:sp>
      </p:grpSp>
      <p:grpSp>
        <p:nvGrpSpPr>
          <p:cNvPr id="3" name="Group 20"/>
          <p:cNvGrpSpPr/>
          <p:nvPr/>
        </p:nvGrpSpPr>
        <p:grpSpPr>
          <a:xfrm>
            <a:off x="0" y="2209800"/>
            <a:ext cx="9144000" cy="2514600"/>
            <a:chOff x="0" y="2209800"/>
            <a:chExt cx="9144000" cy="2514600"/>
          </a:xfrm>
        </p:grpSpPr>
        <p:sp>
          <p:nvSpPr>
            <p:cNvPr id="19" name="Rectangle 18"/>
            <p:cNvSpPr/>
            <p:nvPr/>
          </p:nvSpPr>
          <p:spPr>
            <a:xfrm>
              <a:off x="0" y="2209800"/>
              <a:ext cx="9144000" cy="2514600"/>
            </a:xfrm>
            <a:prstGeom prst="rect">
              <a:avLst/>
            </a:prstGeom>
            <a:solidFill>
              <a:srgbClr val="C00000">
                <a:alpha val="5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2400" y="2514600"/>
              <a:ext cx="1676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Primer Coating</a:t>
              </a:r>
              <a:endParaRPr lang="en-US" sz="3200" dirty="0"/>
            </a:p>
          </p:txBody>
        </p:sp>
      </p:grpSp>
      <p:sp>
        <p:nvSpPr>
          <p:cNvPr id="1136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4" name="Group 25"/>
          <p:cNvGrpSpPr/>
          <p:nvPr/>
        </p:nvGrpSpPr>
        <p:grpSpPr>
          <a:xfrm>
            <a:off x="0" y="0"/>
            <a:ext cx="9144000" cy="2209800"/>
            <a:chOff x="0" y="0"/>
            <a:chExt cx="9144000" cy="2209800"/>
          </a:xfrm>
        </p:grpSpPr>
        <p:sp>
          <p:nvSpPr>
            <p:cNvPr id="24" name="Rectangle 23"/>
            <p:cNvSpPr/>
            <p:nvPr/>
          </p:nvSpPr>
          <p:spPr>
            <a:xfrm>
              <a:off x="0" y="0"/>
              <a:ext cx="9144000" cy="2209800"/>
            </a:xfrm>
            <a:prstGeom prst="rect">
              <a:avLst/>
            </a:prstGeom>
            <a:solidFill>
              <a:srgbClr val="FFC000">
                <a:alpha val="5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800" y="457200"/>
              <a:ext cx="25146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Phosphonic  Acid Coating</a:t>
              </a:r>
              <a:endParaRPr lang="en-US" sz="3200" dirty="0"/>
            </a:p>
          </p:txBody>
        </p:sp>
      </p:grpSp>
      <p:sp>
        <p:nvSpPr>
          <p:cNvPr id="113683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13682" name="Object 18"/>
          <p:cNvGraphicFramePr>
            <a:graphicFrameLocks noChangeAspect="1"/>
          </p:cNvGraphicFramePr>
          <p:nvPr/>
        </p:nvGraphicFramePr>
        <p:xfrm>
          <a:off x="914400" y="-609600"/>
          <a:ext cx="7010400" cy="7268136"/>
        </p:xfrm>
        <a:graphic>
          <a:graphicData uri="http://schemas.openxmlformats.org/presentationml/2006/ole">
            <p:oleObj spid="_x0000_s80904" r:id="rId14" imgW="2938680" imgH="3049200" progId="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3.24699E-6 C 0.00103 0.03793 0.0019 0.07563 0.00451 0.11332 C 0.00504 0.1265 0.00624 0.13992 0.00589 0.1531 C 0.00572 0.15911 -0.00018 0.18131 -0.00157 0.18686 C -0.00105 0.20999 -0.00122 0.23312 -5.27778E-6 0.25648 C 0.00086 0.27498 0.0078 0.3173 0.01944 0.32979 C 0.02673 0.33788 0.0453 0.33441 0.0552 0.3358 C 0.06197 0.33858 0.06319 0.34436 0.06562 0.33372 C 0.07187 0.33696 0.07725 0.34066 0.0835 0.34366 C 0.08732 0.34852 0.09062 0.34968 0.09548 0.35176 C 0.10069 0.35916 0.11492 0.36448 0.12239 0.36772 C 0.14461 0.38714 0.15694 0.38044 0.18957 0.38136 C 0.20069 0.38645 0.20016 0.3957 0.20902 0.40333 C 0.21058 0.40773 0.21787 0.41975 0.21787 0.42322 " pathEditMode="relative" ptsTypes="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55042E-7 C 0.00243 -0.01041 0.00695 -0.01388 0.01181 -0.02197 C 0.02014 -0.03608 0.02761 -0.05134 0.03577 -0.06568 C 0.04132 -0.07539 0.04462 -0.08696 0.04913 -0.0976 C 0.05018 -0.10014 0.05226 -0.10546 0.05226 -0.10546 C 0.05278 -0.10823 0.05278 -0.11101 0.05365 -0.11355 C 0.05521 -0.11772 0.05972 -0.12535 0.05972 -0.12535 C 0.06059 -0.12997 0.06268 -0.13437 0.06268 -0.13922 C 0.06268 -0.14963 0.05781 -0.15888 0.0566 -0.16906 C 0.05521 -0.18155 0.05504 -0.19357 0.0507 -0.2049 C 0.05018 -0.21092 0.05035 -0.21693 0.04913 -0.22271 C 0.04879 -0.22456 0.0467 -0.22502 0.04618 -0.22687 C 0.03976 -0.24792 0.04965 -0.2278 0.04167 -0.2426 C 0.03993 -0.2544 0.03594 -0.26342 0.03281 -0.27452 C 0.03212 -0.27706 0.03247 -0.28007 0.03125 -0.28238 C 0.03021 -0.28446 0.0283 -0.28492 0.02674 -0.28631 C 0.02084 -0.29857 0.01354 -0.31013 0.0059 -0.32031 C 0.00209 -0.33465 0.00764 -0.31753 -1.94444E-6 -0.33025 C -0.00087 -0.33187 -0.00087 -0.33418 -0.00156 -0.33603 C -0.00382 -0.34205 -0.00538 -0.3432 -0.00903 -0.34806 C -0.01215 -0.36008 -0.0184 -0.37003 -0.02552 -0.37789 C -0.02708 -0.37974 -0.02847 -0.38182 -0.02986 -0.38391 C -0.03107 -0.38576 -0.0316 -0.3883 -0.03298 -0.38992 C -0.0408 -0.39894 -0.04739 -0.40171 -0.05677 -0.40564 C -0.05937 -0.40796 -0.06146 -0.41143 -0.06423 -0.41374 C -0.07083 -0.41906 -0.08073 -0.42021 -0.08819 -0.4216 C -0.09305 -0.42391 -0.09097 -0.42368 -0.0941 -0.42368 " pathEditMode="relative" ptsTypes="ffffffffffffffffffffffffff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46716E-6 C 0.02309 -0.03954 0.0559 -0.06637 0.08906 -0.0881 C 0.09896 -0.09458 0.10937 -0.10314 0.11996 -0.10661 C 0.12882 -0.1147 0.14028 -0.11655 0.15069 -0.11886 C 0.18055 -0.13505 0.19114 -0.12349 0.2368 -0.12094 C 0.24184 -0.11933 0.24722 -0.11886 0.25225 -0.11678 C 0.26163 -0.11308 0.26892 -0.10429 0.2783 -0.10059 C 0.29219 -0.09504 0.30729 -0.08926 0.32153 -0.08602 C 0.33385 -0.08672 0.34618 -0.08625 0.35833 -0.0881 C 0.36059 -0.08834 0.3625 -0.09111 0.36458 -0.09227 C 0.37187 -0.0962 0.38021 -0.10129 0.38767 -0.10452 C 0.39375 -0.11031 0.40191 -0.11401 0.4092 -0.11678 C 0.41649 -0.12349 0.41076 -0.11933 0.41996 -0.12303 C 0.42309 -0.12418 0.42916 -0.12719 0.42916 -0.12719 C 0.43837 -0.13945 0.45503 -0.14592 0.46614 -0.15587 C 0.47083 -0.17622 0.46302 -0.14662 0.47222 -0.16604 C 0.4816 -0.18593 0.46944 -0.17275 0.47986 -0.18246 C 0.48125 -0.18824 0.48281 -0.19241 0.48611 -0.1968 " pathEditMode="relative" ptsTypes="fffffffffffffffff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28585E-6 C 0.01267 0.00417 0.01649 0.00717 0.02673 0.01203 C 0.03159 0.01804 0.03541 0.02059 0.04166 0.02382 C 0.05225 0.04418 0.03368 0.00949 0.05225 0.0377 C 0.06389 0.05528 0.05017 0.04209 0.06111 0.05158 C 0.06423 0.06383 0.06996 0.07632 0.07465 0.08742 C 0.07795 0.09529 0.07795 0.10361 0.08211 0.11124 C 0.08316 0.11911 0.08507 0.12558 0.08645 0.13321 C 0.08958 0.14986 0.09097 0.17022 0.09843 0.18479 C 0.09895 0.18779 0.10017 0.19704 0.10139 0.20074 C 0.10329 0.20606 0.10607 0.21092 0.10746 0.2167 C 0.11111 0.23243 0.11371 0.24885 0.11788 0.26434 C 0.11788 0.26665 0.11493 0.30481 0.11493 0.32008 " pathEditMode="relative" ptsTypes="ffffffffffffA">
                                      <p:cBhvr>
                                        <p:cTn id="4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Three Testing Methods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Bake on primer, bake on acid</a:t>
            </a:r>
          </a:p>
          <a:p>
            <a:endParaRPr lang="en-US" dirty="0" smtClean="0"/>
          </a:p>
          <a:p>
            <a:r>
              <a:rPr lang="en-US" dirty="0" smtClean="0"/>
              <a:t>Bake on primer, Iron on acid</a:t>
            </a:r>
          </a:p>
          <a:p>
            <a:endParaRPr lang="en-US" dirty="0" smtClean="0"/>
          </a:p>
          <a:p>
            <a:r>
              <a:rPr lang="en-US" dirty="0" smtClean="0"/>
              <a:t>Iron on primer, Iron on acid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After Primer Tests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1066800" y="1219200"/>
          <a:ext cx="78486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After Primer Tests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990600" y="1219200"/>
          <a:ext cx="7696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After Primer Tests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990600" y="1447800"/>
          <a:ext cx="7924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0" y="6324600"/>
            <a:ext cx="4130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N=3</a:t>
            </a:r>
            <a:endParaRPr lang="en-US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4"/>
          <p:cNvSpPr>
            <a:spLocks noGrp="1"/>
          </p:cNvSpPr>
          <p:nvPr>
            <p:ph type="ctrTitle"/>
          </p:nvPr>
        </p:nvSpPr>
        <p:spPr bwMode="auto">
          <a:xfrm>
            <a:off x="1295400" y="2133600"/>
            <a:ext cx="7406640" cy="1472184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ffectLst/>
              </a:rPr>
              <a:t>Durability Tests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Durability Test Applications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OPA dissolved in ethanol solvent</a:t>
            </a:r>
          </a:p>
          <a:p>
            <a:r>
              <a:rPr lang="en-US" dirty="0" smtClean="0"/>
              <a:t>P-FOPA dissolved in chloroform/ethanol solution </a:t>
            </a:r>
          </a:p>
          <a:p>
            <a:pPr lvl="1"/>
            <a:r>
              <a:rPr lang="en-US" dirty="0" smtClean="0"/>
              <a:t>Able to wet and coat surface!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History of Teflon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2667000" y="1295400"/>
            <a:ext cx="4514850" cy="4648200"/>
          </a:xfrm>
        </p:spPr>
        <p:txBody>
          <a:bodyPr/>
          <a:lstStyle/>
          <a:p>
            <a:pPr algn="ctr"/>
            <a:r>
              <a:rPr lang="en-US" sz="2800" dirty="0" err="1" smtClean="0"/>
              <a:t>Polytetrafluoroethylene</a:t>
            </a:r>
            <a:endParaRPr lang="en-US" sz="2800" dirty="0" smtClean="0"/>
          </a:p>
          <a:p>
            <a:pPr algn="ctr"/>
            <a:r>
              <a:rPr lang="en-US" sz="2800" dirty="0" smtClean="0"/>
              <a:t>Discovered: 1938</a:t>
            </a:r>
          </a:p>
          <a:p>
            <a:pPr algn="ctr"/>
            <a:r>
              <a:rPr lang="en-US" sz="2800" dirty="0" smtClean="0"/>
              <a:t>1944: Manhattan project </a:t>
            </a:r>
          </a:p>
          <a:p>
            <a:pPr algn="ctr"/>
            <a:r>
              <a:rPr lang="en-US" sz="2800" dirty="0" smtClean="0"/>
              <a:t>1960: cookware, insulation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8800" y="304800"/>
            <a:ext cx="1295400" cy="1311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391400" y="381000"/>
            <a:ext cx="1143000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0" name="Picture 2" descr="http://upload.wikimedia.org/wikipedia/commons/1/17/Teflon_structu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390900"/>
            <a:ext cx="3352800" cy="29337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Durability Test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Materials:  aluminum, steel, glass </a:t>
            </a:r>
          </a:p>
          <a:p>
            <a:pPr lvl="1"/>
            <a:r>
              <a:rPr lang="en-US" dirty="0" smtClean="0"/>
              <a:t>Clean with ethanol and hot water</a:t>
            </a:r>
          </a:p>
          <a:p>
            <a:r>
              <a:rPr lang="en-US" dirty="0" smtClean="0"/>
              <a:t>Bake in oven, heat gun, infrared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Durability Tests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Steel wool – 10 seconds </a:t>
            </a:r>
          </a:p>
          <a:p>
            <a:r>
              <a:rPr lang="en-US" dirty="0" smtClean="0"/>
              <a:t>Heat test – </a:t>
            </a:r>
            <a:r>
              <a:rPr lang="en-US" dirty="0" smtClean="0"/>
              <a:t>½ hour </a:t>
            </a:r>
            <a:r>
              <a:rPr lang="en-US" dirty="0" smtClean="0"/>
              <a:t>@ 250C </a:t>
            </a:r>
          </a:p>
          <a:p>
            <a:pPr lvl="1"/>
            <a:r>
              <a:rPr lang="en-US" dirty="0" smtClean="0"/>
              <a:t>Hot ethanol bath for 5 minutes </a:t>
            </a:r>
          </a:p>
          <a:p>
            <a:r>
              <a:rPr lang="en-US" dirty="0" smtClean="0"/>
              <a:t>Washed with hand soap and sponge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After Durability Tests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447800"/>
          <a:ext cx="794385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 noChangeAspect="1"/>
          </p:cNvGrpSpPr>
          <p:nvPr/>
        </p:nvGrpSpPr>
        <p:grpSpPr bwMode="auto">
          <a:xfrm>
            <a:off x="685800" y="228600"/>
            <a:ext cx="3810000" cy="3203166"/>
            <a:chOff x="2527" y="3015"/>
            <a:chExt cx="8237" cy="6923"/>
          </a:xfrm>
        </p:grpSpPr>
        <p:sp>
          <p:nvSpPr>
            <p:cNvPr id="6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527" y="3015"/>
              <a:ext cx="8237" cy="6923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8"/>
            <p:cNvGrpSpPr>
              <a:grpSpLocks noChangeAspect="1"/>
            </p:cNvGrpSpPr>
            <p:nvPr/>
          </p:nvGrpSpPr>
          <p:grpSpPr bwMode="auto">
            <a:xfrm>
              <a:off x="2527" y="3015"/>
              <a:ext cx="8237" cy="6923"/>
              <a:chOff x="2527" y="3015"/>
              <a:chExt cx="9907" cy="8320"/>
            </a:xfrm>
          </p:grpSpPr>
          <p:pic>
            <p:nvPicPr>
              <p:cNvPr id="9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27" y="3015"/>
                <a:ext cx="9907" cy="8320"/>
              </a:xfrm>
              <a:prstGeom prst="rect">
                <a:avLst/>
              </a:prstGeom>
              <a:noFill/>
            </p:spPr>
          </p:pic>
          <p:sp>
            <p:nvSpPr>
              <p:cNvPr id="10" name="Line 19"/>
              <p:cNvSpPr>
                <a:spLocks noChangeAspect="1" noChangeShapeType="1"/>
              </p:cNvSpPr>
              <p:nvPr/>
            </p:nvSpPr>
            <p:spPr bwMode="auto">
              <a:xfrm>
                <a:off x="10687" y="10855"/>
                <a:ext cx="103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Text Box 17"/>
            <p:cNvSpPr txBox="1">
              <a:spLocks noChangeArrowheads="1"/>
            </p:cNvSpPr>
            <p:nvPr/>
          </p:nvSpPr>
          <p:spPr bwMode="auto">
            <a:xfrm>
              <a:off x="2802" y="3239"/>
              <a:ext cx="1955" cy="1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600" b="1" dirty="0">
                  <a:latin typeface="Calibri" pitchFamily="34" charset="0"/>
                  <a:cs typeface="Times New Roman" pitchFamily="18" charset="0"/>
                </a:rPr>
                <a:t>A</a:t>
              </a:r>
              <a:endParaRPr lang="en-US" sz="4000" dirty="0">
                <a:latin typeface="Gill Sans MT" pitchFamily="34" charset="0"/>
              </a:endParaRPr>
            </a:p>
          </p:txBody>
        </p:sp>
      </p:grpSp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685800" y="3505200"/>
            <a:ext cx="3810000" cy="3195484"/>
            <a:chOff x="2527" y="2805"/>
            <a:chExt cx="8305" cy="6967"/>
          </a:xfrm>
        </p:grpSpPr>
        <p:sp>
          <p:nvSpPr>
            <p:cNvPr id="12" name="AutoShape 15"/>
            <p:cNvSpPr>
              <a:spLocks noChangeAspect="1" noChangeArrowheads="1" noTextEdit="1"/>
            </p:cNvSpPr>
            <p:nvPr/>
          </p:nvSpPr>
          <p:spPr bwMode="auto">
            <a:xfrm>
              <a:off x="2527" y="2805"/>
              <a:ext cx="8305" cy="6967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2"/>
            <p:cNvGrpSpPr>
              <a:grpSpLocks noChangeAspect="1"/>
            </p:cNvGrpSpPr>
            <p:nvPr/>
          </p:nvGrpSpPr>
          <p:grpSpPr bwMode="auto">
            <a:xfrm>
              <a:off x="2527" y="2805"/>
              <a:ext cx="8305" cy="6967"/>
              <a:chOff x="2527" y="2805"/>
              <a:chExt cx="9920" cy="8320"/>
            </a:xfrm>
          </p:grpSpPr>
          <p:pic>
            <p:nvPicPr>
              <p:cNvPr id="15" name="Picture 1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27" y="2805"/>
                <a:ext cx="9920" cy="8320"/>
              </a:xfrm>
              <a:prstGeom prst="rect">
                <a:avLst/>
              </a:prstGeom>
              <a:noFill/>
            </p:spPr>
          </p:pic>
          <p:sp>
            <p:nvSpPr>
              <p:cNvPr id="16" name="Line 13"/>
              <p:cNvSpPr>
                <a:spLocks noChangeAspect="1" noChangeShapeType="1"/>
              </p:cNvSpPr>
              <p:nvPr/>
            </p:nvSpPr>
            <p:spPr bwMode="auto">
              <a:xfrm>
                <a:off x="10060" y="10584"/>
                <a:ext cx="103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2901" y="3030"/>
              <a:ext cx="1958" cy="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600" b="1" dirty="0">
                  <a:latin typeface="Calibri" pitchFamily="34" charset="0"/>
                  <a:cs typeface="Times New Roman" pitchFamily="18" charset="0"/>
                </a:rPr>
                <a:t>B</a:t>
              </a:r>
              <a:endParaRPr lang="en-US" dirty="0">
                <a:latin typeface="Gill Sans MT" pitchFamily="34" charset="0"/>
              </a:endParaRPr>
            </a:p>
          </p:txBody>
        </p:sp>
      </p:grp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4800600" y="1905000"/>
            <a:ext cx="3812806" cy="3200400"/>
            <a:chOff x="2527" y="2805"/>
            <a:chExt cx="8244" cy="6925"/>
          </a:xfrm>
        </p:grpSpPr>
        <p:sp>
          <p:nvSpPr>
            <p:cNvPr id="18" name="AutoShape 9"/>
            <p:cNvSpPr>
              <a:spLocks noChangeAspect="1" noChangeArrowheads="1" noTextEdit="1"/>
            </p:cNvSpPr>
            <p:nvPr/>
          </p:nvSpPr>
          <p:spPr bwMode="auto">
            <a:xfrm>
              <a:off x="2527" y="2805"/>
              <a:ext cx="8244" cy="6925"/>
            </a:xfrm>
            <a:prstGeom prst="rect">
              <a:avLst/>
            </a:prstGeom>
            <a:noFill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" name="Group 6"/>
            <p:cNvGrpSpPr>
              <a:grpSpLocks noChangeAspect="1"/>
            </p:cNvGrpSpPr>
            <p:nvPr/>
          </p:nvGrpSpPr>
          <p:grpSpPr bwMode="auto">
            <a:xfrm>
              <a:off x="2527" y="2805"/>
              <a:ext cx="8244" cy="6925"/>
              <a:chOff x="2527" y="2805"/>
              <a:chExt cx="9907" cy="8320"/>
            </a:xfrm>
          </p:grpSpPr>
          <p:pic>
            <p:nvPicPr>
              <p:cNvPr id="21" name="Picture 8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27" y="2805"/>
                <a:ext cx="9907" cy="8320"/>
              </a:xfrm>
              <a:prstGeom prst="rect">
                <a:avLst/>
              </a:prstGeom>
              <a:noFill/>
            </p:spPr>
          </p:pic>
          <p:sp>
            <p:nvSpPr>
              <p:cNvPr id="22" name="Line 7"/>
              <p:cNvSpPr>
                <a:spLocks noChangeAspect="1" noChangeShapeType="1"/>
              </p:cNvSpPr>
              <p:nvPr/>
            </p:nvSpPr>
            <p:spPr bwMode="auto">
              <a:xfrm>
                <a:off x="10527" y="10485"/>
                <a:ext cx="1014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2951" y="3030"/>
              <a:ext cx="1957" cy="1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3600" b="1" dirty="0">
                  <a:latin typeface="Calibri" pitchFamily="34" charset="0"/>
                  <a:cs typeface="Times New Roman" pitchFamily="18" charset="0"/>
                </a:rPr>
                <a:t>C</a:t>
              </a:r>
              <a:endParaRPr lang="en-US" sz="4000" dirty="0">
                <a:latin typeface="Gill Sans MT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876800" y="3048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Aluminum </a:t>
            </a:r>
          </a:p>
          <a:p>
            <a:r>
              <a:rPr lang="en-US" sz="2000" b="1" dirty="0" smtClean="0">
                <a:latin typeface="+mj-lt"/>
              </a:rPr>
              <a:t>A:</a:t>
            </a:r>
            <a:r>
              <a:rPr lang="en-US" sz="2000" dirty="0" smtClean="0">
                <a:latin typeface="+mj-lt"/>
              </a:rPr>
              <a:t> Uncoated</a:t>
            </a:r>
          </a:p>
          <a:p>
            <a:r>
              <a:rPr lang="en-US" sz="2000" b="1" dirty="0" smtClean="0">
                <a:latin typeface="+mj-lt"/>
              </a:rPr>
              <a:t>B: </a:t>
            </a:r>
            <a:r>
              <a:rPr lang="en-US" sz="2000" dirty="0" smtClean="0">
                <a:latin typeface="+mj-lt"/>
              </a:rPr>
              <a:t>OPA </a:t>
            </a:r>
          </a:p>
          <a:p>
            <a:r>
              <a:rPr lang="en-US" sz="2000" b="1" dirty="0" smtClean="0">
                <a:latin typeface="+mj-lt"/>
              </a:rPr>
              <a:t>C: </a:t>
            </a:r>
            <a:r>
              <a:rPr lang="en-US" sz="2000" dirty="0" smtClean="0">
                <a:latin typeface="+mj-lt"/>
              </a:rPr>
              <a:t>P-FOPA </a:t>
            </a:r>
            <a:endParaRPr lang="en-US" sz="2000" b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/>
          </p:cNvSpPr>
          <p:nvPr>
            <p:ph type="ctrTitle"/>
          </p:nvPr>
        </p:nvSpPr>
        <p:spPr bwMode="auto">
          <a:xfrm>
            <a:off x="990600" y="2133600"/>
            <a:ext cx="7772400" cy="147002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mtClean="0">
                <a:effectLst/>
              </a:rPr>
              <a:t>Mixing Primers &amp; P-FOPA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274638"/>
            <a:ext cx="68580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After Durability Tests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/>
        </p:nvGraphicFramePr>
        <p:xfrm>
          <a:off x="533400" y="1295400"/>
          <a:ext cx="8390164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Sources of Error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Quick washes </a:t>
            </a:r>
          </a:p>
          <a:p>
            <a:r>
              <a:rPr lang="en-US" dirty="0" smtClean="0"/>
              <a:t>Lack of replication </a:t>
            </a:r>
          </a:p>
          <a:p>
            <a:pPr lvl="1"/>
            <a:r>
              <a:rPr lang="en-US" dirty="0" smtClean="0"/>
              <a:t>3 samples </a:t>
            </a:r>
          </a:p>
          <a:p>
            <a:r>
              <a:rPr lang="en-US" dirty="0" smtClean="0"/>
              <a:t>Human Error</a:t>
            </a:r>
          </a:p>
          <a:p>
            <a:pPr lvl="1"/>
            <a:r>
              <a:rPr lang="en-US" dirty="0" smtClean="0"/>
              <a:t>Application method</a:t>
            </a:r>
          </a:p>
          <a:p>
            <a:pPr lvl="1"/>
            <a:r>
              <a:rPr lang="en-US" dirty="0" smtClean="0"/>
              <a:t>Possible multi-layers: lower angles for unwashed samples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Conclusion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963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Best primers</a:t>
            </a:r>
          </a:p>
          <a:p>
            <a:pPr lvl="1"/>
            <a:r>
              <a:rPr lang="en-US" sz="2400" dirty="0" smtClean="0"/>
              <a:t>Diethyl phthalate</a:t>
            </a:r>
          </a:p>
          <a:p>
            <a:pPr lvl="1"/>
            <a:r>
              <a:rPr lang="en-US" sz="2400" dirty="0" smtClean="0"/>
              <a:t>PDMS-PFDD (</a:t>
            </a:r>
            <a:r>
              <a:rPr lang="en-US" sz="2400" dirty="0" err="1" smtClean="0"/>
              <a:t>polydimethylsiloxane</a:t>
            </a:r>
            <a:r>
              <a:rPr lang="en-US" sz="2400" dirty="0" smtClean="0"/>
              <a:t>-co-</a:t>
            </a:r>
            <a:r>
              <a:rPr lang="en-US" sz="2400" dirty="0" err="1" smtClean="0"/>
              <a:t>dimer</a:t>
            </a:r>
            <a:r>
              <a:rPr lang="en-US" sz="2400" dirty="0" smtClean="0"/>
              <a:t> acid, </a:t>
            </a:r>
            <a:r>
              <a:rPr lang="en-US" sz="2400" dirty="0" err="1" smtClean="0"/>
              <a:t>bis</a:t>
            </a:r>
            <a:r>
              <a:rPr lang="en-US" sz="2400" dirty="0" smtClean="0"/>
              <a:t>(</a:t>
            </a:r>
            <a:r>
              <a:rPr lang="en-US" sz="2400" dirty="0" err="1" smtClean="0"/>
              <a:t>perfluorododecyl</a:t>
            </a:r>
            <a:r>
              <a:rPr lang="en-US" sz="2400" dirty="0" smtClean="0"/>
              <a:t>) terminated) </a:t>
            </a:r>
          </a:p>
          <a:p>
            <a:pPr lvl="1"/>
            <a:r>
              <a:rPr lang="en-US" sz="2400" dirty="0" smtClean="0"/>
              <a:t>Tantalum(V) </a:t>
            </a:r>
            <a:r>
              <a:rPr lang="en-US" sz="2400" dirty="0" err="1" smtClean="0"/>
              <a:t>ethoxide</a:t>
            </a:r>
            <a:r>
              <a:rPr lang="en-US" sz="2400" dirty="0" smtClean="0"/>
              <a:t> </a:t>
            </a:r>
          </a:p>
          <a:p>
            <a:pPr lvl="1"/>
            <a:r>
              <a:rPr lang="en-US" sz="2400" dirty="0" smtClean="0"/>
              <a:t>Neither worked well with P-FOPA except when applied to stainless steel</a:t>
            </a:r>
          </a:p>
          <a:p>
            <a:r>
              <a:rPr lang="en-US" dirty="0" smtClean="0"/>
              <a:t>OPA, P-FOPA</a:t>
            </a:r>
          </a:p>
          <a:p>
            <a:pPr lvl="1"/>
            <a:r>
              <a:rPr lang="en-US" dirty="0" smtClean="0"/>
              <a:t>Heat gun – least time consuming</a:t>
            </a:r>
          </a:p>
          <a:p>
            <a:pPr lvl="1"/>
            <a:r>
              <a:rPr lang="en-US" dirty="0" smtClean="0"/>
              <a:t>316L stainless steel discs </a:t>
            </a:r>
          </a:p>
          <a:p>
            <a:r>
              <a:rPr lang="en-US" dirty="0" smtClean="0"/>
              <a:t>SEM: view coatings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Acknowledgements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Thanks to: </a:t>
            </a:r>
          </a:p>
          <a:p>
            <a:pPr lvl="1"/>
            <a:r>
              <a:rPr lang="en-US" sz="4000" dirty="0" smtClean="0"/>
              <a:t>Dr.  </a:t>
            </a:r>
            <a:r>
              <a:rPr lang="en-US" sz="4000" dirty="0" err="1" smtClean="0"/>
              <a:t>Avaltroni</a:t>
            </a:r>
            <a:r>
              <a:rPr lang="en-US" sz="4000" dirty="0" smtClean="0"/>
              <a:t> </a:t>
            </a:r>
          </a:p>
          <a:p>
            <a:pPr lvl="1"/>
            <a:r>
              <a:rPr lang="en-US" sz="4000" dirty="0" smtClean="0"/>
              <a:t>Darius </a:t>
            </a:r>
            <a:r>
              <a:rPr lang="en-US" sz="4000" dirty="0" err="1" smtClean="0"/>
              <a:t>Rackus</a:t>
            </a:r>
            <a:endParaRPr lang="en-US" sz="4000" dirty="0" smtClean="0"/>
          </a:p>
          <a:p>
            <a:pPr lvl="1"/>
            <a:r>
              <a:rPr lang="en-US" sz="4000" dirty="0" err="1" smtClean="0"/>
              <a:t>Aculon</a:t>
            </a:r>
            <a:r>
              <a:rPr lang="en-US" sz="4000" dirty="0" smtClean="0"/>
              <a:t>, Inc. </a:t>
            </a:r>
          </a:p>
          <a:p>
            <a:pPr lvl="1"/>
            <a:r>
              <a:rPr lang="en-US" sz="4000" dirty="0" smtClean="0"/>
              <a:t>Sponsors of the NJGSS 2009 Program  </a:t>
            </a:r>
          </a:p>
          <a:p>
            <a:endParaRPr lang="en-US" sz="44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Picture Credits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z="3000" dirty="0" smtClean="0">
                <a:hlinkClick r:id="rId3"/>
              </a:rPr>
              <a:t>http://www.wired.com/images/article/full/2009/04/teflon</a:t>
            </a:r>
            <a:r>
              <a:rPr lang="en-US" sz="3000" dirty="0" smtClean="0"/>
              <a:t> (2)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hlinkClick r:id="rId4"/>
              </a:rPr>
              <a:t>http://greatgreengadgets.com/gadgets/2007/08/22/green-alternative-to-teflon-cookware/</a:t>
            </a:r>
            <a:r>
              <a:rPr lang="en-US" sz="3000" dirty="0" smtClean="0"/>
              <a:t> (2)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hlinkClick r:id="rId5"/>
              </a:rPr>
              <a:t>http://www.healthbase.com/resources/orthopedics/total-hip-replacement-surgery-implants/zimmer-hip-replacement-implant-cemented-cementless-press-fit-india-affordable-medical-tourism.html</a:t>
            </a:r>
            <a:r>
              <a:rPr lang="en-US" sz="3000" dirty="0" smtClean="0"/>
              <a:t> (2)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hlinkClick r:id="rId6"/>
              </a:rPr>
              <a:t>http://www.ramehart.com/goniometers/index.htm</a:t>
            </a:r>
            <a:r>
              <a:rPr lang="en-US" sz="3000" dirty="0" smtClean="0"/>
              <a:t> (10) </a:t>
            </a:r>
          </a:p>
          <a:p>
            <a:pPr>
              <a:lnSpc>
                <a:spcPct val="90000"/>
              </a:lnSpc>
            </a:pPr>
            <a:r>
              <a:rPr lang="en-US" sz="3000" dirty="0" smtClean="0">
                <a:hlinkClick r:id="rId7"/>
              </a:rPr>
              <a:t>http://www.ramehart.com/goniometers/contactangle.htm</a:t>
            </a:r>
            <a:r>
              <a:rPr lang="en-US" sz="3000" dirty="0" smtClean="0"/>
              <a:t> (11) </a:t>
            </a:r>
          </a:p>
          <a:p>
            <a:pPr>
              <a:lnSpc>
                <a:spcPct val="90000"/>
              </a:lnSpc>
            </a:pPr>
            <a:endParaRPr lang="en-US" sz="3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Characteristics of Teflon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Non-stick </a:t>
            </a:r>
          </a:p>
          <a:p>
            <a:r>
              <a:rPr lang="en-US" dirty="0" smtClean="0"/>
              <a:t>Hydrophobic, </a:t>
            </a:r>
            <a:r>
              <a:rPr lang="en-US" dirty="0" err="1" smtClean="0"/>
              <a:t>oleophobic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Low coefficient of friction </a:t>
            </a:r>
          </a:p>
          <a:p>
            <a:r>
              <a:rPr lang="en-US" dirty="0" smtClean="0"/>
              <a:t>Low heat dissipation factor</a:t>
            </a:r>
          </a:p>
          <a:p>
            <a:r>
              <a:rPr lang="en-US" dirty="0" smtClean="0"/>
              <a:t>Problems? </a:t>
            </a:r>
          </a:p>
          <a:p>
            <a:pPr lvl="1"/>
            <a:r>
              <a:rPr lang="en-US" dirty="0" smtClean="0"/>
              <a:t>Flakes off</a:t>
            </a:r>
          </a:p>
          <a:p>
            <a:pPr lvl="1"/>
            <a:r>
              <a:rPr lang="en-US" dirty="0" smtClean="0"/>
              <a:t>Possible carcinogen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Works Cited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000" smtClean="0"/>
              <a:t>Shannon, Fintan J.; Cottrell, Jocelyn M., Deng, Xiang-Hua, Doty, Steven B.; Warren, Russell F.; Wright, Timothy M.; Crowder, Katherine, N.; </a:t>
            </a:r>
            <a:r>
              <a:rPr lang="en-US" sz="1000" b="1" smtClean="0"/>
              <a:t>Avaltroni, Michael J.</a:t>
            </a:r>
            <a:r>
              <a:rPr lang="en-US" sz="1000" smtClean="0"/>
              <a:t>; Schwartz, Jeffrey; “A Novel Surface Treatment for Porous Metal Implants That Improves The Rate of Bony Ingrowth”  </a:t>
            </a:r>
            <a:r>
              <a:rPr lang="en-US" sz="1000" i="1" smtClean="0"/>
              <a:t>J Biomed Mater Res A.</a:t>
            </a:r>
            <a:r>
              <a:rPr lang="en-US" sz="1000" b="1" smtClean="0"/>
              <a:t> 2008</a:t>
            </a:r>
            <a:r>
              <a:rPr lang="en-US" sz="1000" smtClean="0"/>
              <a:t>; 86(4):857-64. 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Danahy, M. P.; Avaltroni, M. J.; Midwood, K. S.; Schwarzbauer, J. E., Schwartz, J. “Self Assembled Monolayers of a,w-Diphosphonic Acids on Ti Enable Complete of Spatially Controlled Surface Derivitization.” </a:t>
            </a:r>
            <a:r>
              <a:rPr lang="en-US" sz="1000" i="1" smtClean="0"/>
              <a:t>Langmuir, </a:t>
            </a:r>
            <a:r>
              <a:rPr lang="en-US" sz="1000" b="1" smtClean="0"/>
              <a:t>2004, </a:t>
            </a:r>
            <a:r>
              <a:rPr lang="en-US" sz="1000" smtClean="0"/>
              <a:t>20, 5333 – 5337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Schwartz, J.; Avaltroni, M. J.; Danahy, M. P.; Silverman, B. M.; Hanson, E. L. ; Schwarzbauer, J. E.; Midwood, K.; Gawalt, E. S. “Cell Attachment and Spreading on Metal Implant Materials.” </a:t>
            </a:r>
            <a:r>
              <a:rPr lang="en-US" sz="1000" i="1" smtClean="0"/>
              <a:t>Materials Science and Engineering C</a:t>
            </a:r>
            <a:r>
              <a:rPr lang="en-US" sz="1000" smtClean="0"/>
              <a:t>, </a:t>
            </a:r>
            <a:r>
              <a:rPr lang="en-US" sz="1000" b="1" smtClean="0"/>
              <a:t>2003</a:t>
            </a:r>
            <a:r>
              <a:rPr lang="en-US" sz="1000" smtClean="0"/>
              <a:t>, 23, 395-400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Gawalt, E. S.; Avaltroni, M. J.; Danahy, M. P.; Silverman, B. M.; Hanson, E. L.; Midwood, K. S.; Schwarzbauer, J. E.; Schwartz, J. “Bonding Organics to Ti Alloys: Facilitating Human Osteoblast Attachment and Spreading on Surgical Implant Materials.”  </a:t>
            </a:r>
            <a:r>
              <a:rPr lang="en-US" sz="1000" i="1" smtClean="0"/>
              <a:t>Langmuir</a:t>
            </a:r>
            <a:r>
              <a:rPr lang="en-US" sz="1000" smtClean="0"/>
              <a:t>, </a:t>
            </a:r>
            <a:r>
              <a:rPr lang="en-US" sz="1000" b="1" smtClean="0"/>
              <a:t>2003</a:t>
            </a:r>
            <a:r>
              <a:rPr lang="en-US" sz="1000" smtClean="0"/>
              <a:t>, 19, 200-204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Gawalt, E. S.; Avaltroni, M. J.; Koch, N.; Schwartz, J. “Self Assembly and Bonding of Alkanephosphonic Acids on the Native Oxide Surface of Titanium.” </a:t>
            </a:r>
            <a:r>
              <a:rPr lang="en-US" sz="1000" i="1" smtClean="0"/>
              <a:t>Langmuir</a:t>
            </a:r>
            <a:r>
              <a:rPr lang="en-US" sz="1000" smtClean="0"/>
              <a:t>, </a:t>
            </a:r>
            <a:r>
              <a:rPr lang="en-US" sz="1000" b="1" smtClean="0"/>
              <a:t>2001</a:t>
            </a:r>
            <a:r>
              <a:rPr lang="en-US" sz="1000" smtClean="0"/>
              <a:t>, 17, 5736-5740</a:t>
            </a:r>
          </a:p>
          <a:p>
            <a:pPr>
              <a:lnSpc>
                <a:spcPct val="80000"/>
              </a:lnSpc>
            </a:pPr>
            <a:r>
              <a:rPr lang="en-US" sz="1000" b="1" smtClean="0"/>
              <a:t>Schwartz; Jeffrey</a:t>
            </a:r>
            <a:r>
              <a:rPr lang="en-US" sz="1000" smtClean="0"/>
              <a:t> (Princeton, NJ)</a:t>
            </a:r>
            <a:r>
              <a:rPr lang="en-US" sz="1000" b="1" smtClean="0"/>
              <a:t>, Avaltroni; Michael J.</a:t>
            </a:r>
            <a:r>
              <a:rPr lang="en-US" sz="1000" smtClean="0"/>
              <a:t> (Staten Island, NY)</a:t>
            </a:r>
            <a:r>
              <a:rPr lang="en-US" sz="1000" b="1" smtClean="0"/>
              <a:t>, Danahy; Michael P.</a:t>
            </a:r>
            <a:r>
              <a:rPr lang="en-US" sz="1000" smtClean="0"/>
              <a:t> (Princeton, NJ)</a:t>
            </a:r>
            <a:r>
              <a:rPr lang="en-US" sz="1000" b="1" smtClean="0"/>
              <a:t>, Silverman; Brett M.</a:t>
            </a:r>
            <a:r>
              <a:rPr lang="en-US" sz="1000" smtClean="0"/>
              <a:t> (Princeton, NJ), Carrier Applied Coating Layers. </a:t>
            </a:r>
            <a:r>
              <a:rPr lang="en-US" sz="1000" i="1" smtClean="0"/>
              <a:t>U.S. Patent 7396594</a:t>
            </a:r>
            <a:r>
              <a:rPr lang="en-US" sz="1000" smtClean="0"/>
              <a:t>, July 8, 2008</a:t>
            </a:r>
          </a:p>
          <a:p>
            <a:pPr>
              <a:lnSpc>
                <a:spcPct val="80000"/>
              </a:lnSpc>
            </a:pPr>
            <a:r>
              <a:rPr lang="en-US" sz="1000" b="1" smtClean="0"/>
              <a:t>Schwartz; Jeffrey</a:t>
            </a:r>
            <a:r>
              <a:rPr lang="en-US" sz="1000" smtClean="0"/>
              <a:t>; </a:t>
            </a:r>
            <a:r>
              <a:rPr lang="en-US" sz="1000" i="1" smtClean="0"/>
              <a:t>(Princeton, NJ)</a:t>
            </a:r>
            <a:r>
              <a:rPr lang="en-US" sz="1000" smtClean="0"/>
              <a:t> </a:t>
            </a:r>
            <a:r>
              <a:rPr lang="en-US" sz="1000" b="1" smtClean="0"/>
              <a:t>; Danahy; Michael</a:t>
            </a:r>
            <a:r>
              <a:rPr lang="en-US" sz="1000" smtClean="0"/>
              <a:t>; </a:t>
            </a:r>
            <a:r>
              <a:rPr lang="en-US" sz="1000" i="1" smtClean="0"/>
              <a:t>(Lewiston, ME)</a:t>
            </a:r>
            <a:r>
              <a:rPr lang="en-US" sz="1000" smtClean="0"/>
              <a:t> </a:t>
            </a:r>
            <a:r>
              <a:rPr lang="en-US" sz="1000" b="1" smtClean="0"/>
              <a:t>; Avaltroni; Michael</a:t>
            </a:r>
            <a:r>
              <a:rPr lang="en-US" sz="1000" smtClean="0"/>
              <a:t>; </a:t>
            </a:r>
            <a:r>
              <a:rPr lang="en-US" sz="1000" i="1" smtClean="0"/>
              <a:t>(Staten Island, NY)</a:t>
            </a:r>
            <a:r>
              <a:rPr lang="en-US" sz="1000" smtClean="0"/>
              <a:t> </a:t>
            </a:r>
            <a:r>
              <a:rPr lang="en-US" sz="1000" b="1" smtClean="0"/>
              <a:t>; Guo; Jing</a:t>
            </a:r>
            <a:r>
              <a:rPr lang="en-US" sz="1000" smtClean="0"/>
              <a:t>; </a:t>
            </a:r>
            <a:r>
              <a:rPr lang="en-US" sz="1000" i="1" smtClean="0"/>
              <a:t>(Sunnyvale, CA), </a:t>
            </a:r>
            <a:r>
              <a:rPr lang="en-US" sz="1000" smtClean="0"/>
              <a:t>Enhanced Bonding Layers on Native Oxide Surfaces, </a:t>
            </a:r>
            <a:r>
              <a:rPr lang="en-US" sz="1000" i="1" smtClean="0"/>
              <a:t>U.S. Provisional Patent Award </a:t>
            </a:r>
            <a:r>
              <a:rPr lang="en-US" sz="1000" b="1" i="1" smtClean="0"/>
              <a:t>20080166470</a:t>
            </a:r>
            <a:r>
              <a:rPr lang="en-US" sz="1000" b="1" smtClean="0"/>
              <a:t>, </a:t>
            </a:r>
            <a:r>
              <a:rPr lang="en-US" sz="1000" smtClean="0"/>
              <a:t>July 10, 2008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Schwartz, J.; Gawalt, E.; </a:t>
            </a:r>
            <a:r>
              <a:rPr lang="en-US" sz="1000" b="1" smtClean="0"/>
              <a:t>Avaltroni, M.</a:t>
            </a:r>
            <a:r>
              <a:rPr lang="en-US" sz="1000" smtClean="0"/>
              <a:t> “Enhanced bonding of phosphoric and phosphonic acids to oxidized subtrates”;</a:t>
            </a:r>
            <a:r>
              <a:rPr lang="en-US" sz="1000" b="1" smtClean="0"/>
              <a:t> United States Patent #6,645,644</a:t>
            </a:r>
            <a:r>
              <a:rPr lang="en-US" sz="1000" smtClean="0"/>
              <a:t>  </a:t>
            </a:r>
          </a:p>
          <a:p>
            <a:pPr>
              <a:lnSpc>
                <a:spcPct val="80000"/>
              </a:lnSpc>
            </a:pPr>
            <a:r>
              <a:rPr lang="en-US" sz="1000" b="1" smtClean="0"/>
              <a:t>Avaltroni, Michael J.</a:t>
            </a:r>
            <a:r>
              <a:rPr lang="en-US" sz="1000" smtClean="0"/>
              <a:t>; Bruner, Eric L. Hanson, Eric L.; “Organophosphate Adhesion Promoters“ U.S. Patent, Submitted 2006</a:t>
            </a:r>
          </a:p>
          <a:p>
            <a:pPr>
              <a:lnSpc>
                <a:spcPct val="80000"/>
              </a:lnSpc>
            </a:pPr>
            <a:r>
              <a:rPr lang="en-US" sz="1000" smtClean="0"/>
              <a:t>Avaltroni, M.J.; Bruner, E.L.; Hanson, E.; „“Thin Films“, 2006, </a:t>
            </a:r>
            <a:r>
              <a:rPr lang="en-US" sz="1000" b="1" smtClean="0"/>
              <a:t>United States Patent Pending</a:t>
            </a:r>
            <a:endParaRPr lang="en-US" sz="1000" smtClean="0"/>
          </a:p>
          <a:p>
            <a:pPr>
              <a:lnSpc>
                <a:spcPct val="80000"/>
              </a:lnSpc>
            </a:pPr>
            <a:r>
              <a:rPr lang="en-US" sz="1000" smtClean="0"/>
              <a:t>Schwartz, J; Avaltroni, M.J.; “Devices With Multiple Surface Functionality“; 2006, </a:t>
            </a:r>
            <a:r>
              <a:rPr lang="en-US" sz="1000" b="1" smtClean="0"/>
              <a:t>United States Patent Pending</a:t>
            </a:r>
            <a:endParaRPr lang="en-US" sz="1000" smtClean="0"/>
          </a:p>
          <a:p>
            <a:pPr>
              <a:lnSpc>
                <a:spcPct val="80000"/>
              </a:lnSpc>
            </a:pPr>
            <a:r>
              <a:rPr lang="en-US" sz="1000" smtClean="0"/>
              <a:t>Schwartz, J; Avaltroni, M.J.; “Devices With Multiple Surface Functionality“; 2005, </a:t>
            </a:r>
            <a:r>
              <a:rPr lang="en-US" sz="1000" b="1" smtClean="0"/>
              <a:t>United States Patent 60/737,397</a:t>
            </a:r>
            <a:endParaRPr lang="en-US" sz="1000" smtClean="0"/>
          </a:p>
          <a:p>
            <a:pPr>
              <a:lnSpc>
                <a:spcPct val="80000"/>
              </a:lnSpc>
            </a:pPr>
            <a:r>
              <a:rPr lang="en-US" sz="1000" smtClean="0"/>
              <a:t>Schwartz, J; </a:t>
            </a:r>
            <a:r>
              <a:rPr lang="en-US" sz="1000" b="1" i="1" smtClean="0"/>
              <a:t>Avaltroni, M.J</a:t>
            </a:r>
            <a:r>
              <a:rPr lang="en-US" sz="1000" b="1" smtClean="0"/>
              <a:t>.</a:t>
            </a:r>
            <a:r>
              <a:rPr lang="en-US" sz="1000" smtClean="0"/>
              <a:t>; Danahy, Michael P.; Silverman, Brett M.; “Carrier Applied Coating Layers”; 2005, </a:t>
            </a:r>
            <a:r>
              <a:rPr lang="en-US" sz="1000" b="1" smtClean="0"/>
              <a:t>United States Patent 10/876,294</a:t>
            </a:r>
            <a:endParaRPr lang="en-US" sz="1000" smtClean="0"/>
          </a:p>
          <a:p>
            <a:pPr>
              <a:lnSpc>
                <a:spcPct val="80000"/>
              </a:lnSpc>
            </a:pPr>
            <a:r>
              <a:rPr lang="de-DE" sz="1000" smtClean="0"/>
              <a:t>Schwartz, J.; </a:t>
            </a:r>
            <a:r>
              <a:rPr lang="de-DE" sz="1000" b="1" i="1" smtClean="0"/>
              <a:t>Avaltroni, M.</a:t>
            </a:r>
            <a:r>
              <a:rPr lang="de-DE" sz="1000" smtClean="0"/>
              <a:t>; Carolus, M.; Hanson, E.; Schwarzbauer, J.; Midwood, K.; Danahy, M.   </a:t>
            </a:r>
            <a:r>
              <a:rPr lang="en-US" sz="1000" smtClean="0"/>
              <a:t>“Enhanced bonding layers on native oxide surfaces”; </a:t>
            </a:r>
            <a:r>
              <a:rPr lang="en-US" sz="1000" b="1" smtClean="0"/>
              <a:t>2004</a:t>
            </a:r>
            <a:r>
              <a:rPr lang="en-US" sz="1000" smtClean="0"/>
              <a:t>, </a:t>
            </a:r>
            <a:r>
              <a:rPr lang="en-US" sz="1000" b="1" smtClean="0"/>
              <a:t>United States Patent 10/405,557</a:t>
            </a:r>
            <a:r>
              <a:rPr lang="en-US" sz="1000" smtClean="0"/>
              <a:t>.</a:t>
            </a:r>
          </a:p>
          <a:p>
            <a:pPr>
              <a:lnSpc>
                <a:spcPct val="80000"/>
              </a:lnSpc>
            </a:pPr>
            <a:r>
              <a:rPr lang="de-DE" sz="1000" smtClean="0"/>
              <a:t>Schwartz, J.; Danahy, M.; </a:t>
            </a:r>
            <a:r>
              <a:rPr lang="de-DE" sz="1000" b="1" i="1" smtClean="0"/>
              <a:t>Avaltroni, M.</a:t>
            </a:r>
            <a:r>
              <a:rPr lang="de-DE" sz="1000" smtClean="0"/>
              <a:t>; Midwood, K.; Scwarzbauer, J.; Carolus, M.; Gawalt, E.  </a:t>
            </a:r>
            <a:r>
              <a:rPr lang="en-US" sz="1000" smtClean="0"/>
              <a:t>“ Enhanced bonding layers on titanium materials”; </a:t>
            </a:r>
            <a:r>
              <a:rPr lang="en-US" sz="1000" b="1" smtClean="0"/>
              <a:t>2004,</a:t>
            </a:r>
            <a:r>
              <a:rPr lang="en-US" sz="1000" smtClean="0"/>
              <a:t> </a:t>
            </a:r>
            <a:r>
              <a:rPr lang="en-US" sz="1000" b="1" smtClean="0"/>
              <a:t>United States Patent 10/179,743</a:t>
            </a:r>
            <a:r>
              <a:rPr lang="en-US" sz="1000" smtClean="0"/>
              <a:t> </a:t>
            </a:r>
          </a:p>
          <a:p>
            <a:pPr>
              <a:lnSpc>
                <a:spcPct val="80000"/>
              </a:lnSpc>
            </a:pPr>
            <a:endParaRPr lang="en-US" sz="1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Goals 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100" y="1447800"/>
            <a:ext cx="7099300" cy="3810000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/>
              <a:t>Find a hydrophobic surface coating (an alternative for Teflon)</a:t>
            </a:r>
          </a:p>
          <a:p>
            <a:pPr>
              <a:defRPr/>
            </a:pPr>
            <a:r>
              <a:rPr lang="en-US" dirty="0" smtClean="0"/>
              <a:t>Compare </a:t>
            </a:r>
            <a:r>
              <a:rPr lang="en-US" dirty="0" err="1" smtClean="0"/>
              <a:t>octadecylphosphonic</a:t>
            </a:r>
            <a:r>
              <a:rPr lang="en-US" dirty="0" smtClean="0"/>
              <a:t> acid (OPA) with </a:t>
            </a:r>
            <a:r>
              <a:rPr lang="en-US" dirty="0" err="1" smtClean="0"/>
              <a:t>perfluoroctylphosphonic</a:t>
            </a:r>
            <a:r>
              <a:rPr lang="en-US" dirty="0" smtClean="0"/>
              <a:t> acid (P-FOPA)</a:t>
            </a:r>
          </a:p>
          <a:p>
            <a:pPr>
              <a:defRPr/>
            </a:pPr>
            <a:r>
              <a:rPr lang="en-US" dirty="0" smtClean="0"/>
              <a:t>Improve speed of reaction</a:t>
            </a:r>
          </a:p>
          <a:p>
            <a:pPr>
              <a:defRPr/>
            </a:pPr>
            <a:r>
              <a:rPr lang="en-US" dirty="0" smtClean="0"/>
              <a:t>Explore further applications for OPA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0" y="4267200"/>
          <a:ext cx="9242425" cy="2038350"/>
        </p:xfrm>
        <a:graphic>
          <a:graphicData uri="http://schemas.openxmlformats.org/presentationml/2006/ole">
            <p:oleObj spid="_x0000_s1026" name="CS ChemDraw Drawing" r:id="rId3" imgW="2603880" imgH="581040" progId="">
              <p:embed/>
            </p:oleObj>
          </a:graphicData>
        </a:graphic>
      </p:graphicFrame>
      <p:pic>
        <p:nvPicPr>
          <p:cNvPr id="9" name="Picture 8" descr="phosphonic aci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4226" y="-4876800"/>
            <a:ext cx="5449374" cy="33464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49769E-6 L 0.13142 0.76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3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3"/>
          <p:cNvGraphicFramePr>
            <a:graphicFrameLocks noChangeAspect="1"/>
          </p:cNvGraphicFramePr>
          <p:nvPr/>
        </p:nvGraphicFramePr>
        <p:xfrm>
          <a:off x="0" y="4267200"/>
          <a:ext cx="9242425" cy="2038350"/>
        </p:xfrm>
        <a:graphic>
          <a:graphicData uri="http://schemas.openxmlformats.org/presentationml/2006/ole">
            <p:oleObj spid="_x0000_s2050" name="CS ChemDraw Drawing" r:id="rId3" imgW="2603880" imgH="581040" progId="">
              <p:embed/>
            </p:oleObj>
          </a:graphicData>
        </a:graphic>
      </p:graphicFrame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353" name="Object 17"/>
          <p:cNvGraphicFramePr>
            <a:graphicFrameLocks noChangeAspect="1"/>
          </p:cNvGraphicFramePr>
          <p:nvPr/>
        </p:nvGraphicFramePr>
        <p:xfrm>
          <a:off x="76200" y="4419600"/>
          <a:ext cx="8958262" cy="1854200"/>
        </p:xfrm>
        <a:graphic>
          <a:graphicData uri="http://schemas.openxmlformats.org/presentationml/2006/ole">
            <p:oleObj spid="_x0000_s2051" name="CS ChemDraw Drawing" r:id="rId4" imgW="2560015" imgH="530047" progId="">
              <p:embed/>
            </p:oleObj>
          </a:graphicData>
        </a:graphic>
      </p:graphicFrame>
      <p:graphicFrame>
        <p:nvGraphicFramePr>
          <p:cNvPr id="14356" name="Object 20"/>
          <p:cNvGraphicFramePr>
            <a:graphicFrameLocks noChangeAspect="1"/>
          </p:cNvGraphicFramePr>
          <p:nvPr/>
        </p:nvGraphicFramePr>
        <p:xfrm>
          <a:off x="0" y="3581400"/>
          <a:ext cx="9067800" cy="2697163"/>
        </p:xfrm>
        <a:graphic>
          <a:graphicData uri="http://schemas.openxmlformats.org/presentationml/2006/ole">
            <p:oleObj spid="_x0000_s2052" name="CS ChemDraw Drawing" r:id="rId5" imgW="2569680" imgH="770400" progId="">
              <p:embed/>
            </p:oleObj>
          </a:graphicData>
        </a:graphic>
      </p:graphicFrame>
      <p:pic>
        <p:nvPicPr>
          <p:cNvPr id="26" name="Picture 25" descr="wate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94544" y="3541874"/>
            <a:ext cx="2901456" cy="1182526"/>
          </a:xfrm>
          <a:prstGeom prst="rect">
            <a:avLst/>
          </a:prstGeom>
        </p:spPr>
      </p:pic>
      <p:pic>
        <p:nvPicPr>
          <p:cNvPr id="27" name="Picture 26" descr="water droplet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447800" y="-1676400"/>
            <a:ext cx="649828" cy="914400"/>
          </a:xfrm>
          <a:prstGeom prst="rect">
            <a:avLst/>
          </a:prstGeom>
        </p:spPr>
      </p:pic>
      <p:pic>
        <p:nvPicPr>
          <p:cNvPr id="28" name="Picture 27" descr="water droplet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81000" y="-2590800"/>
            <a:ext cx="649828" cy="914400"/>
          </a:xfrm>
          <a:prstGeom prst="rect">
            <a:avLst/>
          </a:prstGeom>
        </p:spPr>
      </p:pic>
      <p:pic>
        <p:nvPicPr>
          <p:cNvPr id="29" name="Picture 28" descr="water droplet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924800" y="-1676400"/>
            <a:ext cx="649828" cy="914400"/>
          </a:xfrm>
          <a:prstGeom prst="rect">
            <a:avLst/>
          </a:prstGeom>
        </p:spPr>
      </p:pic>
      <p:pic>
        <p:nvPicPr>
          <p:cNvPr id="31" name="Picture 30" descr="water droplet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19400" y="-2667000"/>
            <a:ext cx="649828" cy="914400"/>
          </a:xfrm>
          <a:prstGeom prst="rect">
            <a:avLst/>
          </a:prstGeom>
        </p:spPr>
      </p:pic>
      <p:pic>
        <p:nvPicPr>
          <p:cNvPr id="32" name="Picture 31" descr="water droplet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324600" y="-2667000"/>
            <a:ext cx="649828" cy="914400"/>
          </a:xfrm>
          <a:prstGeom prst="rect">
            <a:avLst/>
          </a:prstGeom>
        </p:spPr>
      </p:pic>
      <p:pic>
        <p:nvPicPr>
          <p:cNvPr id="33" name="Picture 32" descr="water droplet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724400" y="-1676400"/>
            <a:ext cx="649828" cy="914400"/>
          </a:xfrm>
          <a:prstGeom prst="rect">
            <a:avLst/>
          </a:prstGeom>
        </p:spPr>
      </p:pic>
      <p:pic>
        <p:nvPicPr>
          <p:cNvPr id="35" name="Picture 34" descr="water droplet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38200" y="-1295400"/>
            <a:ext cx="324914" cy="457200"/>
          </a:xfrm>
          <a:prstGeom prst="rect">
            <a:avLst/>
          </a:prstGeom>
        </p:spPr>
      </p:pic>
      <p:pic>
        <p:nvPicPr>
          <p:cNvPr id="36" name="Picture 35" descr="water droplet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5715000" y="-2438400"/>
            <a:ext cx="324914" cy="457200"/>
          </a:xfrm>
          <a:prstGeom prst="rect">
            <a:avLst/>
          </a:prstGeom>
        </p:spPr>
      </p:pic>
      <p:pic>
        <p:nvPicPr>
          <p:cNvPr id="37" name="Picture 36" descr="water droplet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590800" y="-1143000"/>
            <a:ext cx="324914" cy="457200"/>
          </a:xfrm>
          <a:prstGeom prst="rect">
            <a:avLst/>
          </a:prstGeom>
        </p:spPr>
      </p:pic>
      <p:pic>
        <p:nvPicPr>
          <p:cNvPr id="38" name="Picture 37" descr="water droplet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1447800" y="-2438400"/>
            <a:ext cx="324914" cy="457200"/>
          </a:xfrm>
          <a:prstGeom prst="rect">
            <a:avLst/>
          </a:prstGeom>
        </p:spPr>
      </p:pic>
      <p:pic>
        <p:nvPicPr>
          <p:cNvPr id="39" name="Picture 38" descr="water droplet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705600" y="-838200"/>
            <a:ext cx="324914" cy="457200"/>
          </a:xfrm>
          <a:prstGeom prst="rect">
            <a:avLst/>
          </a:prstGeom>
        </p:spPr>
      </p:pic>
      <p:pic>
        <p:nvPicPr>
          <p:cNvPr id="40" name="Picture 39" descr="water droplet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3962400" y="-2286000"/>
            <a:ext cx="324914" cy="457200"/>
          </a:xfrm>
          <a:prstGeom prst="rect">
            <a:avLst/>
          </a:prstGeom>
        </p:spPr>
      </p:pic>
      <p:pic>
        <p:nvPicPr>
          <p:cNvPr id="41" name="Picture 40" descr="water droplet.pn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543800" y="-2209800"/>
            <a:ext cx="324914" cy="457200"/>
          </a:xfrm>
          <a:prstGeom prst="rect">
            <a:avLst/>
          </a:prstGeom>
        </p:spPr>
      </p:pic>
      <p:pic>
        <p:nvPicPr>
          <p:cNvPr id="42" name="Picture 41" descr="water droplet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228600" y="-838200"/>
            <a:ext cx="541524" cy="762000"/>
          </a:xfrm>
          <a:prstGeom prst="rect">
            <a:avLst/>
          </a:prstGeom>
        </p:spPr>
      </p:pic>
      <p:pic>
        <p:nvPicPr>
          <p:cNvPr id="44" name="Picture 43" descr="water droplet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019800" y="-1600200"/>
            <a:ext cx="541524" cy="762000"/>
          </a:xfrm>
          <a:prstGeom prst="rect">
            <a:avLst/>
          </a:prstGeom>
        </p:spPr>
      </p:pic>
      <p:pic>
        <p:nvPicPr>
          <p:cNvPr id="45" name="Picture 44" descr="water droplet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429000" y="-1143000"/>
            <a:ext cx="541524" cy="7620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572000" y="44196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+</a:t>
            </a:r>
            <a:endParaRPr lang="en-GB" dirty="0"/>
          </a:p>
        </p:txBody>
      </p:sp>
      <p:grpSp>
        <p:nvGrpSpPr>
          <p:cNvPr id="46" name="Group 45"/>
          <p:cNvGrpSpPr/>
          <p:nvPr/>
        </p:nvGrpSpPr>
        <p:grpSpPr>
          <a:xfrm>
            <a:off x="1981200" y="297359"/>
            <a:ext cx="5132408" cy="3308373"/>
            <a:chOff x="1981200" y="297359"/>
            <a:chExt cx="5132408" cy="3308373"/>
          </a:xfrm>
        </p:grpSpPr>
        <p:pic>
          <p:nvPicPr>
            <p:cNvPr id="7" name="Picture 6" descr="phosphonate.pn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81200" y="429978"/>
              <a:ext cx="5132408" cy="317575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743200" y="297359"/>
              <a:ext cx="9144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 smtClean="0">
                  <a:latin typeface="Calibri" pitchFamily="34" charset="0"/>
                </a:rPr>
                <a:t>H</a:t>
              </a:r>
              <a:r>
                <a:rPr lang="en-US" sz="4200" baseline="30000" dirty="0" smtClean="0">
                  <a:latin typeface="Calibri" pitchFamily="34" charset="0"/>
                </a:rPr>
                <a:t>+</a:t>
              </a:r>
              <a:endParaRPr lang="en-US" sz="4200" baseline="30000" dirty="0">
                <a:latin typeface="Calibri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2438400" y="983159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itchFamily="34" charset="0"/>
              </a:rPr>
              <a:t>H</a:t>
            </a:r>
            <a:r>
              <a:rPr lang="en-US" sz="4200" baseline="30000" dirty="0" smtClean="0">
                <a:latin typeface="Calibri" pitchFamily="34" charset="0"/>
              </a:rPr>
              <a:t>+</a:t>
            </a:r>
            <a:endParaRPr lang="en-US" sz="4200" baseline="300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21965E-6 C 0.00122 0.00024 0.00347 -4.21965E-6 0.00434 0.00162 C 0.00625 0.00555 0.00729 0.0155 0.00729 0.01573 C 0.00729 0.02613 0.01632 0.1459 -0.00156 0.18706 C -0.00295 0.20602 -0.00608 0.22174 -0.00903 0.24 C -0.00851 0.26243 -0.01215 0.29735 -0.00312 0.32 C -0.00121 0.32948 0.00104 0.33758 0.00295 0.34706 C 0.00504 0.37758 0.00833 0.41573 0.02691 0.43422 C 0.02847 0.43723 0.02951 0.44047 0.03125 0.44324 C 0.03264 0.44509 0.0349 0.44555 0.03576 0.4481 C 0.04288 0.46058 0.03455 0.4548 0.04306 0.45943 C 0.05208 0.48 0.04011 0.45573 0.05087 0.46867 C 0.05208 0.47006 0.05208 0.47446 0.05365 0.47538 C 0.06042 0.47792 0.06754 0.477 0.07448 0.47792 C 0.07951 0.47769 0.12448 0.47446 0.1342 0.47307 C 0.13924 0.47237 0.14323 0.46636 0.14774 0.46405 C 0.14896 0.46243 0.14983 0.46058 0.15104 0.45943 C 0.15226 0.45758 0.15573 0.4548 0.15573 0.4548 " pathEditMode="relative" rAng="0" ptsTypes="fffffffffffffffff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" y="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2.22222E-6 C 0.01128 0.00602 0.02326 0.01065 0.03541 0.01296 C 0.04166 0.01713 0.04652 0.01945 0.05329 0.02153 C 0.11371 0.01898 0.15173 0.01852 0.20486 0.00648 C 0.21336 0.00185 0.22204 -0.00231 0.23072 -0.00648 C 0.23593 -0.01366 0.24183 -0.01829 0.24687 -0.02569 C 0.25659 -0.04028 0.24895 -0.0338 0.25972 -0.04074 C 0.26736 -0.05648 0.27881 -0.06852 0.28871 -0.08171 C 0.29149 -0.09282 0.2967 -0.10278 0.29999 -0.11389 C 0.30208 -0.14722 0.31354 -0.22407 0.28072 -0.23866 C 0.27204 -0.23796 0.26336 -0.23819 0.25486 -0.23657 C 0.25138 -0.23588 0.24513 -0.23217 0.24513 -0.23217 C 0.23576 -0.21967 0.22847 -0.20208 0.22413 -0.18518 C 0.22343 -0.18217 0.22326 -0.17917 0.22256 -0.17639 C 0.2217 -0.17199 0.21944 -0.16366 0.21944 -0.16366 C 0.21996 -0.15046 0.22013 -0.13773 0.221 -0.12477 C 0.22117 -0.12176 0.22117 -0.11852 0.22256 -0.11597 C 0.22986 -0.10255 0.23784 -0.09699 0.24687 -0.08819 C 0.26753 -0.06829 0.27569 -0.04907 0.30329 -0.04305 C 0.32308 -0.04375 0.34305 -0.04375 0.36284 -0.04514 C 0.37378 -0.04583 0.38541 -0.05717 0.39687 -0.06018 C 0.40503 -0.07153 0.39947 -0.06597 0.41614 -0.07315 C 0.41944 -0.07454 0.42586 -0.07731 0.42586 -0.07731 C 0.43124 -0.0868 0.43333 -0.09167 0.44201 -0.09467 C 0.45295 -0.1088 0.4401 -0.09352 0.45329 -0.10532 C 0.46822 -0.11875 0.48142 -0.13518 0.49843 -0.14398 C 0.50972 -0.15903 0.49548 -0.14051 0.51128 -0.15903 C 0.51718 -0.16597 0.51857 -0.17153 0.52586 -0.17639 C 0.52881 -0.18171 0.53263 -0.18634 0.53541 -0.19143 C 0.54131 -0.20231 0.54444 -0.21157 0.55329 -0.21921 C 0.56267 -0.2456 0.54774 -0.20671 0.56458 -0.23657 C 0.56492 -0.23704 0.57117 -0.25602 0.57413 -0.26018 C 0.58593 -0.27755 0.60069 -0.3 0.61458 -0.31389 C 0.62204 -0.33449 0.61215 -0.31042 0.62413 -0.32893 C 0.62986 -0.33773 0.63107 -0.34606 0.63871 -0.35255 C 0.64704 -0.36898 0.65711 -0.3838 0.6677 -0.39792 C 0.66927 -0.4 0.671 -0.40208 0.67256 -0.40417 C 0.67413 -0.40625 0.67742 -0.41065 0.67742 -0.41065 C 0.67933 -0.41875 0.6835 -0.42315 0.68715 -0.43009 C 0.68975 -0.44745 0.69704 -0.46134 0.70815 -0.47083 C 0.71215 -0.47917 0.70989 -0.47546 0.71458 -0.48171 " pathEditMode="relative" ptsTypes="ffffffffffffffffffffffffffffffffffffffffA">
                                      <p:cBhvr>
                                        <p:cTn id="33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41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L 2.77556E-17 1.33334 " pathEditMode="relative" rAng="0" ptsTypes="AA">
                                      <p:cBhvr>
                                        <p:cTn id="6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67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3.33333E-6 1.64444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22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0868 1.3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65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5.55112E-17 1.53333 " pathEditMode="relative" rAng="0" ptsTypes="AA">
                                      <p:cBhvr>
                                        <p:cTn id="75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7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0.03033 L -0.00295 1.56366 " pathEditMode="relative" rAng="0" ptsTypes="AA">
                                      <p:cBhvr>
                                        <p:cTn id="77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7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1.41111 " pathEditMode="relative" rAng="0" ptsTypes="AA">
                                      <p:cBhvr>
                                        <p:cTn id="7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5E-6 1.43334 " pathEditMode="relative" rAng="0" ptsTypes="AA">
                                      <p:cBhvr>
                                        <p:cTn id="81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7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1771 1.61111 " pathEditMode="relative" rAng="0" ptsTypes="AA">
                                      <p:cBhvr>
                                        <p:cTn id="83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" y="80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1.66667E-6 1.25555 " pathEditMode="relative" rAng="0" ptsTypes="AA">
                                      <p:cBhvr>
                                        <p:cTn id="85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28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1.66667E-6 1.47778 " pathEditMode="relative" rAng="0" ptsTypes="AA">
                                      <p:cBhvr>
                                        <p:cTn id="87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9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-0.03357 L 0.03385 1.17754 " pathEditMode="relative" rAng="0" ptsTypes="AA">
                                      <p:cBhvr>
                                        <p:cTn id="89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06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5.55112E-17 L -1.66667E-6 1.61111 " pathEditMode="relative" rAng="0" ptsTypes="AA">
                                      <p:cBhvr>
                                        <p:cTn id="91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6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1.66667E-6 1.47778 " pathEditMode="relative" rAng="0" ptsTypes="AA">
                                      <p:cBhvr>
                                        <p:cTn id="93" dur="5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9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33333E-6 L -0.00451 1.2 " pathEditMode="relative" rAng="0" ptsTypes="AA">
                                      <p:cBhvr>
                                        <p:cTn id="95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600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22222E-6 L -0.00452 1.3 " pathEditMode="relative" rAng="0" ptsTypes="AA">
                                      <p:cBhvr>
                                        <p:cTn id="9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65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-3.88889E-6 1.46667 " pathEditMode="relative" rAng="0" ptsTypes="AA">
                                      <p:cBhvr>
                                        <p:cTn id="99" dur="5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3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0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4335E-6 C -0.00121 -0.0178 -0.00191 -0.0363 -0.00798 -0.05272 C -0.02274 -0.09249 -0.05416 -0.11445 -0.08576 -0.12046 C -0.08941 -0.11977 -0.09323 -0.11977 -0.09687 -0.11838 C -0.10555 -0.11491 -0.10763 -0.10104 -0.11597 -0.09711 C -0.1177 -0.09017 -0.11996 -0.08555 -0.12378 -0.08023 C -0.12534 -0.0726 -0.12725 -0.06497 -0.12864 -0.05711 C -0.1309 -0.01549 -0.13489 0.02613 -0.13489 0.06774 " pathEditMode="relative" ptsTypes="fffffffA">
                                      <p:cBhvr>
                                        <p:cTn id="10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4" grpId="0"/>
      <p:bldP spid="3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1"/>
          <p:cNvGraphicFramePr>
            <a:graphicFrameLocks noChangeAspect="1"/>
          </p:cNvGraphicFramePr>
          <p:nvPr/>
        </p:nvGraphicFramePr>
        <p:xfrm>
          <a:off x="185738" y="1116013"/>
          <a:ext cx="8958262" cy="5208587"/>
        </p:xfrm>
        <a:graphic>
          <a:graphicData uri="http://schemas.openxmlformats.org/presentationml/2006/ole">
            <p:oleObj spid="_x0000_s3074" name="CS ChemDraw Drawing" r:id="rId3" imgW="2560015" imgH="1488643" progId="">
              <p:embed/>
            </p:oleObj>
          </a:graphicData>
        </a:graphic>
      </p:graphicFrame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185738" y="1116013"/>
          <a:ext cx="8958262" cy="5208587"/>
        </p:xfrm>
        <a:graphic>
          <a:graphicData uri="http://schemas.openxmlformats.org/presentationml/2006/ole">
            <p:oleObj spid="_x0000_s3075" name="CS ChemDraw Drawing" r:id="rId4" imgW="2567635" imgH="1487119" progId="">
              <p:embed/>
            </p:oleObj>
          </a:graphicData>
        </a:graphic>
      </p:graphicFrame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180975" y="1120774"/>
          <a:ext cx="8937625" cy="5203826"/>
        </p:xfrm>
        <a:graphic>
          <a:graphicData uri="http://schemas.openxmlformats.org/presentationml/2006/ole">
            <p:oleObj spid="_x0000_s3076" name="CS ChemDraw Drawing" r:id="rId5" imgW="2563063" imgH="1487119" progId="">
              <p:embed/>
            </p:oleObj>
          </a:graphicData>
        </a:graphic>
      </p:graphicFrame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80975" y="1122362"/>
          <a:ext cx="8937625" cy="5202238"/>
        </p:xfrm>
        <a:graphic>
          <a:graphicData uri="http://schemas.openxmlformats.org/presentationml/2006/ole">
            <p:oleObj spid="_x0000_s3077" name="CS ChemDraw Drawing" r:id="rId6" imgW="2566111" imgH="1487119" progId="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438400" y="4191000"/>
            <a:ext cx="914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itchFamily="34" charset="0"/>
              </a:rPr>
              <a:t>H</a:t>
            </a:r>
            <a:r>
              <a:rPr lang="en-US" sz="4200" baseline="30000" dirty="0" smtClean="0">
                <a:latin typeface="Calibri" pitchFamily="34" charset="0"/>
              </a:rPr>
              <a:t>+</a:t>
            </a:r>
            <a:endParaRPr lang="en-US" sz="4200" baseline="30000" dirty="0"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4595336"/>
            <a:ext cx="1600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latin typeface="Calibri" pitchFamily="34" charset="0"/>
              </a:rPr>
              <a:t>OH</a:t>
            </a:r>
            <a:endParaRPr lang="en-US" sz="4200" baseline="300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4335E-6 C 0.00799 -0.00115 0.01632 -0.00208 0.02448 -0.003 C 0.02847 -0.0037 0.03663 -0.00439 0.03663 -0.00439 C 0.09653 -0.00254 0.07656 -0.00717 0.08993 0.00763 C 0.08733 0.02752 0.08195 0.04578 0.08195 0.06567 " pathEditMode="relative" rAng="0" ptsTypes="ffff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" y="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69942E-6 C 0.00659 -0.00601 0.00763 -0.00994 0.01579 -0.01249 C 0.05538 -0.04948 0.15711 -0.03746 0.18402 -0.03792 C 0.1927 -0.03954 0.20086 -0.04139 0.20937 -0.04439 C 0.21406 -0.05017 0.21926 -0.05225 0.22534 -0.0548 C 0.23437 -0.06289 0.24235 -0.07052 0.25225 -0.07607 C 0.26336 -0.09041 0.25034 -0.07491 0.26336 -0.08647 C 0.27395 -0.09595 0.2809 -0.10474 0.29201 -0.11191 C 0.296 -0.12023 0.30121 -0.12809 0.30624 -0.13526 C 0.3092 -0.14705 0.3059 -0.13665 0.31423 -0.15006 C 0.32308 -0.16393 0.33159 -0.17965 0.33958 -0.19445 C 0.34131 -0.19769 0.3427 -0.20162 0.34444 -0.20486 C 0.34843 -0.21225 0.35711 -0.22613 0.35711 -0.22613 C 0.3592 -0.23468 0.36319 -0.2437 0.36666 -0.25156 C 0.36857 -0.25595 0.37291 -0.26405 0.37291 -0.26405 C 0.37551 -0.28208 0.37291 -0.26751 0.37777 -0.28532 C 0.37899 -0.28948 0.37985 -0.29387 0.3809 -0.29804 C 0.38142 -0.30012 0.38246 -0.30428 0.38246 -0.30428 C 0.38836 -0.38312 0.3842 -0.46197 0.38246 -0.54104 C 0.38107 -0.60324 0.38558 -0.58289 0.37933 -0.60879 C 0.37829 -0.6259 0.37795 -0.65434 0.36822 -0.66798 C 0.36354 -0.68671 0.36822 -0.66636 0.36492 -0.71029 C 0.3644 -0.71746 0.36267 -0.72416 0.3618 -0.73133 C 0.36093 -0.75353 0.35416 -0.83098 0.3618 -0.86243 C 0.36336 -0.88 0.36336 -0.87353 0.36336 -0.88139 " pathEditMode="relative" ptsTypes="ffffffffffffffffffffffffA">
                                      <p:cBhvr>
                                        <p:cTn id="3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9" grpId="2"/>
      <p:bldP spid="9" grpId="3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/>
          </p:cNvSpPr>
          <p:nvPr>
            <p:ph type="ctrTitle"/>
          </p:nvPr>
        </p:nvSpPr>
        <p:spPr bwMode="auto">
          <a:xfrm>
            <a:off x="990600" y="685800"/>
            <a:ext cx="7772400" cy="1470025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47800" y="2209800"/>
            <a:ext cx="769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400" dirty="0" smtClean="0"/>
              <a:t> </a:t>
            </a:r>
            <a:r>
              <a:rPr lang="en-US" sz="2800" dirty="0" smtClean="0"/>
              <a:t>Use of Primers to facilitate bonding</a:t>
            </a:r>
          </a:p>
          <a:p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 Comparison of Phosphonic acids and simulation of real world conditions</a:t>
            </a:r>
          </a:p>
          <a:p>
            <a:pPr>
              <a:buFont typeface="Courier New" pitchFamily="49" charset="0"/>
              <a:buChar char="o"/>
            </a:pPr>
            <a:endParaRPr lang="en-US" sz="2800" dirty="0" smtClean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Use of SEM to visualize coating coverage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Comparing and Testing Primers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dirty="0" smtClean="0"/>
              <a:t>Primers used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Diethyl Phthalate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PDMS-PFDD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(</a:t>
            </a:r>
            <a:r>
              <a:rPr lang="en-US" sz="1800" dirty="0" err="1" smtClean="0"/>
              <a:t>Polydimethylsiloxane</a:t>
            </a:r>
            <a:r>
              <a:rPr lang="en-US" sz="1800" dirty="0" smtClean="0"/>
              <a:t>-co-</a:t>
            </a:r>
            <a:r>
              <a:rPr lang="en-US" sz="1800" dirty="0" err="1" smtClean="0"/>
              <a:t>dimer</a:t>
            </a:r>
            <a:r>
              <a:rPr lang="en-US" sz="1800" dirty="0" smtClean="0"/>
              <a:t> acid, </a:t>
            </a:r>
            <a:r>
              <a:rPr lang="en-US" sz="1800" dirty="0" err="1" smtClean="0"/>
              <a:t>bis</a:t>
            </a:r>
            <a:r>
              <a:rPr lang="en-US" sz="1800" dirty="0" smtClean="0"/>
              <a:t>(</a:t>
            </a:r>
            <a:r>
              <a:rPr lang="en-US" sz="1800" dirty="0" err="1" smtClean="0"/>
              <a:t>perfluorododecyl</a:t>
            </a:r>
            <a:r>
              <a:rPr lang="en-US" sz="1800" dirty="0" smtClean="0"/>
              <a:t>) terminated)</a:t>
            </a:r>
            <a:endParaRPr lang="en-US" sz="32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PDMS-OH </a:t>
            </a:r>
          </a:p>
          <a:p>
            <a:pPr lvl="2">
              <a:lnSpc>
                <a:spcPct val="80000"/>
              </a:lnSpc>
            </a:pPr>
            <a:r>
              <a:rPr lang="en-US" sz="1800" dirty="0" smtClean="0"/>
              <a:t>(</a:t>
            </a:r>
            <a:r>
              <a:rPr lang="en-US" sz="1800" dirty="0" err="1" smtClean="0"/>
              <a:t>Polydimethylsiloxane</a:t>
            </a:r>
            <a:r>
              <a:rPr lang="en-US" sz="1800" dirty="0" smtClean="0"/>
              <a:t> hydroxyl terminated)</a:t>
            </a:r>
            <a:endParaRPr lang="en-US" sz="36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Tantalum(V) 2-Ethylhexoxide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Tantalum (V) </a:t>
            </a:r>
            <a:r>
              <a:rPr lang="en-US" sz="2400" dirty="0" err="1" smtClean="0"/>
              <a:t>Ethoxide</a:t>
            </a:r>
            <a:endParaRPr lang="en-US" sz="2400" dirty="0" smtClean="0"/>
          </a:p>
          <a:p>
            <a:pPr lvl="1">
              <a:lnSpc>
                <a:spcPct val="80000"/>
              </a:lnSpc>
            </a:pPr>
            <a:r>
              <a:rPr lang="en-US" sz="2400" dirty="0" smtClean="0"/>
              <a:t>Tantalum (V) Chloride </a:t>
            </a:r>
          </a:p>
          <a:p>
            <a:pPr lvl="1"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700" dirty="0" smtClean="0"/>
              <a:t>Durability tests Conducted</a:t>
            </a:r>
          </a:p>
          <a:p>
            <a:pPr>
              <a:lnSpc>
                <a:spcPct val="80000"/>
              </a:lnSpc>
            </a:pPr>
            <a:endParaRPr lang="en-US" sz="27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226</TotalTime>
  <Words>1388</Words>
  <Application>Microsoft Office PowerPoint</Application>
  <PresentationFormat>On-screen Show (4:3)</PresentationFormat>
  <Paragraphs>292</Paragraphs>
  <Slides>30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Solstice</vt:lpstr>
      <vt:lpstr>1_Solstice</vt:lpstr>
      <vt:lpstr>CS ChemDraw Drawing</vt:lpstr>
      <vt:lpstr>Transforming Teflon  A Systematic Investigation of Hydrophobic Material Coatings</vt:lpstr>
      <vt:lpstr>History of Teflon</vt:lpstr>
      <vt:lpstr>Characteristics of Teflon</vt:lpstr>
      <vt:lpstr>Goals </vt:lpstr>
      <vt:lpstr>Slide 5</vt:lpstr>
      <vt:lpstr>Slide 6</vt:lpstr>
      <vt:lpstr>Slide 7</vt:lpstr>
      <vt:lpstr>Experimental </vt:lpstr>
      <vt:lpstr>Comparing and Testing Primers</vt:lpstr>
      <vt:lpstr>Ramé-hart Goniometer</vt:lpstr>
      <vt:lpstr>Slide 11</vt:lpstr>
      <vt:lpstr>About Primers</vt:lpstr>
      <vt:lpstr>Slide 13</vt:lpstr>
      <vt:lpstr>Three Testing Methods</vt:lpstr>
      <vt:lpstr>After Primer Tests </vt:lpstr>
      <vt:lpstr>After Primer Tests </vt:lpstr>
      <vt:lpstr>After Primer Tests </vt:lpstr>
      <vt:lpstr>Durability Tests</vt:lpstr>
      <vt:lpstr>Durability Test Applications </vt:lpstr>
      <vt:lpstr>Durability Test Applications</vt:lpstr>
      <vt:lpstr>Durability Tests</vt:lpstr>
      <vt:lpstr>After Durability Tests</vt:lpstr>
      <vt:lpstr>Slide 23</vt:lpstr>
      <vt:lpstr>Mixing Primers &amp; P-FOPA</vt:lpstr>
      <vt:lpstr>After Durability Tests</vt:lpstr>
      <vt:lpstr>Sources of Error</vt:lpstr>
      <vt:lpstr>Conclusion</vt:lpstr>
      <vt:lpstr>Acknowledgements </vt:lpstr>
      <vt:lpstr>Picture Credits</vt:lpstr>
      <vt:lpstr>Works Cited</vt:lpstr>
    </vt:vector>
  </TitlesOfParts>
  <Company>Drew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Teflon  A Systematic Investigation of Hydrophobic Material Coatings</dc:title>
  <dc:creator>gspyeh</dc:creator>
  <cp:lastModifiedBy>gspyeh</cp:lastModifiedBy>
  <cp:revision>33</cp:revision>
  <dcterms:created xsi:type="dcterms:W3CDTF">2009-07-30T11:58:00Z</dcterms:created>
  <dcterms:modified xsi:type="dcterms:W3CDTF">2009-07-31T03:30:14Z</dcterms:modified>
</cp:coreProperties>
</file>