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6" r:id="rId3"/>
    <p:sldId id="259" r:id="rId4"/>
    <p:sldId id="260" r:id="rId5"/>
    <p:sldId id="285" r:id="rId6"/>
    <p:sldId id="262" r:id="rId7"/>
    <p:sldId id="264" r:id="rId8"/>
    <p:sldId id="283" r:id="rId9"/>
    <p:sldId id="265" r:id="rId10"/>
    <p:sldId id="266" r:id="rId11"/>
    <p:sldId id="267" r:id="rId12"/>
    <p:sldId id="276" r:id="rId13"/>
    <p:sldId id="27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20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5942-B119-4BD4-8C47-13AEF8484BBE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F484-C968-4E64-9FCE-774E03821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E57F-E470-4492-A1FD-4FD23B42A0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41856-88C1-4263-9087-F374127062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41856-88C1-4263-9087-F374127062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Range:</a:t>
            </a:r>
          </a:p>
          <a:p>
            <a:r>
              <a:rPr lang="en-US" dirty="0" smtClean="0"/>
              <a:t>Sugar maple damage ranged from 0 to 70 percent</a:t>
            </a:r>
          </a:p>
          <a:p>
            <a:r>
              <a:rPr lang="en-US" dirty="0" smtClean="0"/>
              <a:t>Norway maple damage ranged from 0 to 37 percent</a:t>
            </a:r>
          </a:p>
          <a:p>
            <a:r>
              <a:rPr lang="en-US" dirty="0" smtClean="0"/>
              <a:t>Sugar had a greater variability of damage, and higher outliers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3D22-80D4-4524-B300-E342B77A1A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Sugar maples had a higher mean damage, but standard error showed the means could overlap.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3D22-80D4-4524-B300-E342B77A1A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E57F-E470-4492-A1FD-4FD23B42A0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E57F-E470-4492-A1FD-4FD23B42A0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E57F-E470-4492-A1FD-4FD23B42A0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E57F-E470-4492-A1FD-4FD23B42A0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41856-88C1-4263-9087-F374127062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F484-C968-4E64-9FCE-774E038219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41856-88C1-4263-9087-F374127062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F16C8F-C98B-405D-863F-8F9CB5797D68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B717B6-8C8C-4F93-9C2F-8C7407C76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Comparison </a:t>
            </a:r>
            <a:r>
              <a:rPr lang="en-US" b="1" dirty="0"/>
              <a:t>of </a:t>
            </a:r>
            <a:r>
              <a:rPr lang="en-US" b="1" dirty="0" smtClean="0"/>
              <a:t>Insect and Fungal </a:t>
            </a:r>
            <a:r>
              <a:rPr lang="en-US" b="1" dirty="0"/>
              <a:t>Damage </a:t>
            </a:r>
            <a:r>
              <a:rPr lang="en-US" b="1" dirty="0" smtClean="0"/>
              <a:t>to Leaves of Young , </a:t>
            </a:r>
            <a:r>
              <a:rPr lang="en-US" b="1" dirty="0"/>
              <a:t>Invasive Norway </a:t>
            </a:r>
            <a:r>
              <a:rPr lang="en-US" b="1" dirty="0" smtClean="0"/>
              <a:t>Maple </a:t>
            </a:r>
            <a:r>
              <a:rPr lang="en-US" b="1" dirty="0"/>
              <a:t>and </a:t>
            </a:r>
            <a:r>
              <a:rPr lang="en-US" b="1" dirty="0" smtClean="0"/>
              <a:t>Native </a:t>
            </a:r>
            <a:r>
              <a:rPr lang="en-US" b="1" dirty="0"/>
              <a:t>Sugar </a:t>
            </a:r>
            <a:r>
              <a:rPr lang="en-US" b="1" dirty="0" smtClean="0"/>
              <a:t>Maple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7315200" cy="1752600"/>
          </a:xfrm>
        </p:spPr>
        <p:txBody>
          <a:bodyPr>
            <a:normAutofit/>
          </a:bodyPr>
          <a:lstStyle/>
          <a:p>
            <a:r>
              <a:rPr lang="en-US" dirty="0"/>
              <a:t>Matthew Elkins, Athena Huang, </a:t>
            </a:r>
            <a:r>
              <a:rPr lang="en-US" dirty="0" err="1"/>
              <a:t>Yamini</a:t>
            </a:r>
            <a:r>
              <a:rPr lang="en-US" dirty="0"/>
              <a:t> </a:t>
            </a:r>
            <a:r>
              <a:rPr lang="en-US" dirty="0" err="1"/>
              <a:t>Kathari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Adwiteeya</a:t>
            </a:r>
            <a:r>
              <a:rPr lang="en-US" dirty="0" smtClean="0"/>
              <a:t> </a:t>
            </a:r>
            <a:r>
              <a:rPr lang="en-US" dirty="0" err="1"/>
              <a:t>Misra</a:t>
            </a:r>
            <a:r>
              <a:rPr lang="en-US" dirty="0"/>
              <a:t>, John </a:t>
            </a:r>
            <a:r>
              <a:rPr lang="en-US" dirty="0" err="1"/>
              <a:t>Speigel</a:t>
            </a:r>
            <a:r>
              <a:rPr lang="en-US" dirty="0"/>
              <a:t>, Matthew </a:t>
            </a:r>
            <a:r>
              <a:rPr lang="en-US" dirty="0" err="1"/>
              <a:t>Tse</a:t>
            </a:r>
            <a:r>
              <a:rPr lang="en-US" dirty="0"/>
              <a:t>, </a:t>
            </a:r>
            <a:r>
              <a:rPr lang="en-US" dirty="0" err="1"/>
              <a:t>Zixiao</a:t>
            </a:r>
            <a:r>
              <a:rPr lang="en-US" dirty="0"/>
              <a:t> Wang</a:t>
            </a:r>
          </a:p>
          <a:p>
            <a:r>
              <a:rPr lang="en-US" dirty="0"/>
              <a:t>Advisor</a:t>
            </a:r>
            <a:r>
              <a:rPr lang="en-US" dirty="0" smtClean="0"/>
              <a:t>: </a:t>
            </a:r>
            <a:r>
              <a:rPr lang="en-US" dirty="0"/>
              <a:t>Kristi MacDonald-</a:t>
            </a:r>
            <a:r>
              <a:rPr lang="en-US" dirty="0" err="1"/>
              <a:t>Beyers</a:t>
            </a:r>
            <a:endParaRPr lang="en-US" dirty="0"/>
          </a:p>
          <a:p>
            <a:r>
              <a:rPr lang="en-US" dirty="0"/>
              <a:t>Assistant: Jessica Reid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Materials and Methods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Damage Assessment and Analysis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1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Visually assessed with leaf cards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6477000" cy="4343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Fungal and predatory damage</a:t>
            </a:r>
          </a:p>
          <a:p>
            <a:pPr lvl="1"/>
            <a:r>
              <a:rPr lang="en-US" sz="2400" dirty="0" smtClean="0"/>
              <a:t>Holes</a:t>
            </a:r>
          </a:p>
          <a:p>
            <a:pPr lvl="1"/>
            <a:r>
              <a:rPr lang="en-US" sz="2400" dirty="0" smtClean="0"/>
              <a:t>Tears</a:t>
            </a:r>
          </a:p>
          <a:p>
            <a:pPr lvl="1"/>
            <a:r>
              <a:rPr lang="en-US" sz="2400" dirty="0" smtClean="0"/>
              <a:t>Brown spots</a:t>
            </a:r>
          </a:p>
          <a:p>
            <a:endParaRPr lang="en-US" dirty="0" smtClean="0"/>
          </a:p>
          <a:p>
            <a:r>
              <a:rPr lang="en-US" dirty="0" smtClean="0"/>
              <a:t>Statistical Package for Social</a:t>
            </a:r>
          </a:p>
          <a:p>
            <a:pPr>
              <a:buNone/>
            </a:pPr>
            <a:r>
              <a:rPr lang="en-US" dirty="0" smtClean="0"/>
              <a:t>	Sciences (SPSS)</a:t>
            </a:r>
          </a:p>
          <a:p>
            <a:pPr lvl="1"/>
            <a:r>
              <a:rPr lang="en-US" sz="2400" dirty="0" smtClean="0"/>
              <a:t>Independent 2 sample t-test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17357"/>
            <a:ext cx="3124200" cy="47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4038600" cy="26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379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332333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1" y="4219074"/>
            <a:ext cx="3200399" cy="26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SC_006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553200" y="0"/>
            <a:ext cx="2590800" cy="279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733800"/>
            <a:ext cx="23622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Damaged Norway Maple Leaf</a:t>
            </a:r>
            <a:endParaRPr lang="en-US" sz="2400" dirty="0"/>
          </a:p>
        </p:txBody>
      </p:sp>
      <p:pic>
        <p:nvPicPr>
          <p:cNvPr id="5" name="Picture Placeholder 4" descr="DSC_007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209800"/>
            <a:ext cx="2667000" cy="2743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Damaged Sugar Maple Leaf</a:t>
            </a:r>
            <a:endParaRPr lang="en-US" sz="2400" dirty="0"/>
          </a:p>
        </p:txBody>
      </p:sp>
      <p:pic>
        <p:nvPicPr>
          <p:cNvPr id="5" name="Picture Placeholder 4" descr="DSC_006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52400" y="0"/>
            <a:ext cx="630658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2971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63% of all Norway maple leaves and 51% of all sugar maple leaves had more than 1% leaf area damage</a:t>
            </a:r>
          </a:p>
          <a:p>
            <a:endParaRPr lang="en-US" dirty="0" smtClean="0"/>
          </a:p>
          <a:p>
            <a:r>
              <a:rPr lang="en-US" dirty="0" smtClean="0"/>
              <a:t>The remainder had less than 1% damage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5029200"/>
            <a:ext cx="7924800" cy="2087563"/>
          </a:xfrm>
        </p:spPr>
        <p:txBody>
          <a:bodyPr/>
          <a:lstStyle/>
          <a:p>
            <a:r>
              <a:rPr lang="en-US" dirty="0" smtClean="0"/>
              <a:t>Norway maple 5.079% (±.3694 S.E.)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Sugar maple 5.492% (±.6003 S.E.)</a:t>
            </a:r>
            <a:endParaRPr lang="en-US" dirty="0"/>
          </a:p>
        </p:txBody>
      </p:sp>
      <p:pic>
        <p:nvPicPr>
          <p:cNvPr id="5" name="Picture 4" descr="DSC_0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143000"/>
            <a:ext cx="5599785" cy="372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r="3026" b="3434"/>
          <a:stretch>
            <a:fillRect/>
          </a:stretch>
        </p:blipFill>
        <p:spPr bwMode="auto">
          <a:xfrm>
            <a:off x="152400" y="6858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Mean Percent Damage between </a:t>
            </a:r>
          </a:p>
          <a:p>
            <a:pPr algn="ctr"/>
            <a:r>
              <a:rPr lang="en-US" sz="3000" dirty="0" smtClean="0"/>
              <a:t>Norway and Sugar Maples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was square-root transformed before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Null hypothesis: there is no significant difference in leaf damage between species</a:t>
            </a:r>
          </a:p>
          <a:p>
            <a:endParaRPr lang="en-US" dirty="0" smtClean="0"/>
          </a:p>
          <a:p>
            <a:r>
              <a:rPr lang="en-US" dirty="0" smtClean="0"/>
              <a:t>T-test returned </a:t>
            </a:r>
            <a:r>
              <a:rPr lang="en-US" i="1" dirty="0" smtClean="0"/>
              <a:t>p-</a:t>
            </a:r>
            <a:r>
              <a:rPr lang="en-US" dirty="0" smtClean="0"/>
              <a:t>value= 0.556, which was not significant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0010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Data did not support enemy release hypothesis (ERH)</a:t>
            </a:r>
          </a:p>
          <a:p>
            <a:endParaRPr lang="en-US" dirty="0" smtClean="0"/>
          </a:p>
          <a:p>
            <a:r>
              <a:rPr lang="en-US" dirty="0" smtClean="0"/>
              <a:t>Difference in amount of damage between Norway maples and sugar maples was not statistically significant </a:t>
            </a:r>
          </a:p>
          <a:p>
            <a:endParaRPr lang="en-US" dirty="0" smtClean="0"/>
          </a:p>
          <a:p>
            <a:r>
              <a:rPr lang="en-US" dirty="0" smtClean="0"/>
              <a:t>Norway maples: slightly more leaves had damage</a:t>
            </a:r>
          </a:p>
          <a:p>
            <a:endParaRPr lang="en-US" dirty="0" smtClean="0"/>
          </a:p>
          <a:p>
            <a:r>
              <a:rPr lang="en-US" dirty="0" smtClean="0"/>
              <a:t>Sugar maples: larger range of damage ( &gt; 60% 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2" y="4749084"/>
            <a:ext cx="2537254" cy="187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848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Invasive species</a:t>
            </a:r>
          </a:p>
          <a:p>
            <a:pPr lvl="1"/>
            <a:r>
              <a:rPr lang="en-US" sz="2400" dirty="0" smtClean="0"/>
              <a:t>Introduced to a non-native area away from their natural range</a:t>
            </a:r>
          </a:p>
          <a:p>
            <a:pPr lvl="1"/>
            <a:r>
              <a:rPr lang="en-US" sz="2400" dirty="0" smtClean="0"/>
              <a:t>Escape and adapt successfully </a:t>
            </a:r>
          </a:p>
          <a:p>
            <a:pPr lvl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to the new environment</a:t>
            </a:r>
          </a:p>
          <a:p>
            <a:pPr lvl="1"/>
            <a:r>
              <a:rPr lang="en-US" sz="2400" dirty="0" smtClean="0"/>
              <a:t>Often displace native species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763037"/>
            <a:ext cx="2971800" cy="186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443" y="2286000"/>
            <a:ext cx="221207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71800"/>
            <a:ext cx="1943100" cy="19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ERH?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/>
          <a:lstStyle/>
          <a:p>
            <a:r>
              <a:rPr lang="en-US" dirty="0" smtClean="0"/>
              <a:t>Sample size was small and only taken from one location</a:t>
            </a:r>
          </a:p>
          <a:p>
            <a:endParaRPr lang="en-US" dirty="0" smtClean="0"/>
          </a:p>
          <a:p>
            <a:r>
              <a:rPr lang="en-US" dirty="0" smtClean="0"/>
              <a:t>Possible localized damage from insects and fungi</a:t>
            </a:r>
          </a:p>
          <a:p>
            <a:endParaRPr lang="en-US" dirty="0" smtClean="0"/>
          </a:p>
          <a:p>
            <a:r>
              <a:rPr lang="en-US" dirty="0" smtClean="0"/>
              <a:t>Sample was age-specific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only saplings</a:t>
            </a:r>
          </a:p>
          <a:p>
            <a:endParaRPr lang="en-US" dirty="0" smtClean="0"/>
          </a:p>
          <a:p>
            <a:r>
              <a:rPr lang="en-US" dirty="0" smtClean="0"/>
              <a:t>Visual approximation vs. technological assessment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Test other hypotheses</a:t>
            </a:r>
          </a:p>
          <a:p>
            <a:pPr lvl="1"/>
            <a:r>
              <a:rPr lang="en-US" sz="2400" dirty="0" smtClean="0"/>
              <a:t>Resource availability hypothesis</a:t>
            </a:r>
          </a:p>
          <a:p>
            <a:endParaRPr lang="en-US" dirty="0" smtClean="0"/>
          </a:p>
          <a:p>
            <a:r>
              <a:rPr lang="en-US" dirty="0" smtClean="0"/>
              <a:t>Experiment with other characteristics of Norway maples</a:t>
            </a:r>
          </a:p>
          <a:p>
            <a:pPr lvl="1"/>
            <a:r>
              <a:rPr lang="en-US" sz="2400" dirty="0" smtClean="0"/>
              <a:t>Shade tolerance</a:t>
            </a:r>
          </a:p>
          <a:p>
            <a:pPr lvl="1"/>
            <a:r>
              <a:rPr lang="en-US" sz="2400" dirty="0" smtClean="0"/>
              <a:t>Large seed size</a:t>
            </a:r>
          </a:p>
          <a:p>
            <a:pPr lvl="1"/>
            <a:r>
              <a:rPr lang="en-US" sz="2400" dirty="0" smtClean="0"/>
              <a:t>Lower rates of seedling predation</a:t>
            </a:r>
          </a:p>
          <a:p>
            <a:pPr lvl="1"/>
            <a:r>
              <a:rPr lang="en-US" sz="2400" dirty="0" smtClean="0"/>
              <a:t>Effects of soil, nutrients, and pollution</a:t>
            </a:r>
          </a:p>
          <a:p>
            <a:pPr lvl="1"/>
            <a:r>
              <a:rPr lang="en-US" sz="2400" dirty="0" smtClean="0"/>
              <a:t>Multiple causal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_00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5042612" cy="3352800"/>
          </a:xfrm>
        </p:spPr>
      </p:pic>
      <p:pic>
        <p:nvPicPr>
          <p:cNvPr id="8" name="Content Placeholder 7" descr="DSC_005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029200" y="4121644"/>
            <a:ext cx="3657600" cy="2431556"/>
          </a:xfrm>
        </p:spPr>
      </p:pic>
      <p:pic>
        <p:nvPicPr>
          <p:cNvPr id="9" name="Picture 8" descr="DSC_00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05400" y="304800"/>
            <a:ext cx="3897270" cy="2590799"/>
          </a:xfrm>
          <a:prstGeom prst="rect">
            <a:avLst/>
          </a:prstGeom>
        </p:spPr>
      </p:pic>
      <p:pic>
        <p:nvPicPr>
          <p:cNvPr id="10" name="Picture 9" descr="DSC_0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581400"/>
            <a:ext cx="4698797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457200"/>
            <a:ext cx="1801870" cy="1555284"/>
          </a:xfrm>
          <a:prstGeom prst="rect">
            <a:avLst/>
          </a:prstGeom>
        </p:spPr>
      </p:pic>
      <p:pic>
        <p:nvPicPr>
          <p:cNvPr id="3" name="Picture 2" descr="DSC_00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854872" cy="3124200"/>
          </a:xfrm>
          <a:prstGeom prst="rect">
            <a:avLst/>
          </a:prstGeom>
        </p:spPr>
      </p:pic>
      <p:pic>
        <p:nvPicPr>
          <p:cNvPr id="4" name="Picture 3" descr="DSC_0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52800"/>
            <a:ext cx="2178590" cy="3276600"/>
          </a:xfrm>
          <a:prstGeom prst="rect">
            <a:avLst/>
          </a:prstGeom>
        </p:spPr>
      </p:pic>
      <p:pic>
        <p:nvPicPr>
          <p:cNvPr id="5" name="Picture 4" descr="DSC_0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1209" y="0"/>
            <a:ext cx="4342791" cy="2887494"/>
          </a:xfrm>
          <a:prstGeom prst="rect">
            <a:avLst/>
          </a:prstGeom>
        </p:spPr>
      </p:pic>
      <p:pic>
        <p:nvPicPr>
          <p:cNvPr id="6" name="Picture 5" descr="DSC_004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24400" y="3069771"/>
            <a:ext cx="4419600" cy="3788229"/>
          </a:xfrm>
          <a:prstGeom prst="rect">
            <a:avLst/>
          </a:prstGeom>
        </p:spPr>
      </p:pic>
      <p:pic>
        <p:nvPicPr>
          <p:cNvPr id="8" name="Picture 7" descr="DSC_006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67000" y="2743200"/>
            <a:ext cx="1981200" cy="326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800600" cy="3733800"/>
          </a:xfrm>
          <a:prstGeom prst="rect">
            <a:avLst/>
          </a:prstGeom>
        </p:spPr>
      </p:pic>
      <p:pic>
        <p:nvPicPr>
          <p:cNvPr id="3" name="Picture 2" descr="DSC_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8977" y="3437107"/>
            <a:ext cx="5145023" cy="3420893"/>
          </a:xfrm>
          <a:prstGeom prst="rect">
            <a:avLst/>
          </a:prstGeom>
        </p:spPr>
      </p:pic>
      <p:pic>
        <p:nvPicPr>
          <p:cNvPr id="5" name="Picture 4" descr="DSC_007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1521" y="228600"/>
            <a:ext cx="4216279" cy="2971800"/>
          </a:xfrm>
          <a:prstGeom prst="rect">
            <a:avLst/>
          </a:prstGeom>
        </p:spPr>
      </p:pic>
      <p:pic>
        <p:nvPicPr>
          <p:cNvPr id="6" name="Picture 5" descr="IMG_13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38100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NJ Governor’s School in the Sciences</a:t>
            </a:r>
          </a:p>
          <a:p>
            <a:pPr lvl="1"/>
            <a:r>
              <a:rPr lang="en-US" sz="2400" dirty="0" smtClean="0"/>
              <a:t>Myrna </a:t>
            </a:r>
            <a:r>
              <a:rPr lang="en-US" sz="2400" dirty="0" err="1" smtClean="0"/>
              <a:t>Papier</a:t>
            </a:r>
            <a:endParaRPr lang="en-US" sz="2400" dirty="0" smtClean="0"/>
          </a:p>
          <a:p>
            <a:pPr lvl="1"/>
            <a:r>
              <a:rPr lang="en-US" sz="2400" dirty="0" smtClean="0"/>
              <a:t>Dr. David Miyamoto</a:t>
            </a:r>
          </a:p>
          <a:p>
            <a:pPr lvl="1"/>
            <a:r>
              <a:rPr lang="en-US" sz="2400" dirty="0" smtClean="0"/>
              <a:t>Professor Sara </a:t>
            </a:r>
            <a:r>
              <a:rPr lang="en-US" sz="2400" dirty="0" err="1" smtClean="0"/>
              <a:t>Koepf</a:t>
            </a:r>
            <a:endParaRPr lang="en-US" sz="2400" dirty="0" smtClean="0"/>
          </a:p>
          <a:p>
            <a:pPr lvl="1"/>
            <a:r>
              <a:rPr lang="en-US" sz="2400" dirty="0" smtClean="0"/>
              <a:t>Laura and John </a:t>
            </a:r>
            <a:r>
              <a:rPr lang="en-US" sz="2400" dirty="0" err="1" smtClean="0"/>
              <a:t>Overdeck</a:t>
            </a:r>
            <a:endParaRPr lang="en-US" sz="2400" dirty="0" smtClean="0"/>
          </a:p>
          <a:p>
            <a:pPr lvl="1"/>
            <a:r>
              <a:rPr lang="en-US" sz="2400" dirty="0" smtClean="0"/>
              <a:t>Other sponsors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smtClean="0"/>
              <a:t>Dr. Sara Webb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05000"/>
            <a:ext cx="6705600" cy="2053590"/>
          </a:xfrm>
        </p:spPr>
        <p:txBody>
          <a:bodyPr>
            <a:noAutofit/>
          </a:bodyPr>
          <a:lstStyle/>
          <a:p>
            <a:r>
              <a:rPr lang="en-US" sz="7200" dirty="0" smtClean="0"/>
              <a:t>Questions???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Norway maple</a:t>
            </a:r>
            <a:r>
              <a:rPr lang="en-US" sz="2800" dirty="0" smtClean="0"/>
              <a:t> (</a:t>
            </a:r>
            <a:r>
              <a:rPr lang="en-US" sz="2800" i="1" dirty="0" smtClean="0"/>
              <a:t>Acer </a:t>
            </a:r>
            <a:r>
              <a:rPr lang="en-US" sz="2800" i="1" dirty="0" err="1" smtClean="0"/>
              <a:t>platanoides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Originally introduced as a street tree; still popular today</a:t>
            </a:r>
          </a:p>
          <a:p>
            <a:r>
              <a:rPr lang="en-US" dirty="0" smtClean="0"/>
              <a:t>Invading forests in the eastern United States</a:t>
            </a:r>
          </a:p>
          <a:p>
            <a:r>
              <a:rPr lang="en-US" dirty="0" smtClean="0"/>
              <a:t>Displacing the native plants (Wyckoff and Webb, 1996)</a:t>
            </a:r>
            <a:endParaRPr lang="en-US" i="1" dirty="0" smtClean="0"/>
          </a:p>
          <a:p>
            <a:pPr lvl="1"/>
            <a:r>
              <a:rPr lang="en-US" sz="2400" dirty="0" smtClean="0"/>
              <a:t>Pollution tolerant</a:t>
            </a:r>
          </a:p>
          <a:p>
            <a:pPr lvl="1"/>
            <a:r>
              <a:rPr lang="en-US" sz="2400" dirty="0" smtClean="0"/>
              <a:t>Shade tolerant</a:t>
            </a:r>
          </a:p>
          <a:p>
            <a:pPr lvl="1"/>
            <a:r>
              <a:rPr lang="en-US" sz="2400" dirty="0" smtClean="0"/>
              <a:t>Fills canopy gaps quickly</a:t>
            </a:r>
          </a:p>
          <a:p>
            <a:pPr lvl="1"/>
            <a:r>
              <a:rPr lang="en-US" sz="2400" dirty="0" smtClean="0"/>
              <a:t>Deep shade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r>
              <a:rPr lang="en-US" dirty="0" smtClean="0"/>
              <a:t>Enemy Release Hypothesis (ERH)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Possible explanation for the success of invasive species</a:t>
            </a:r>
          </a:p>
          <a:p>
            <a:endParaRPr lang="en-US" dirty="0" smtClean="0"/>
          </a:p>
          <a:p>
            <a:r>
              <a:rPr lang="en-US" dirty="0" smtClean="0"/>
              <a:t>Species are normally inhibited by natural enemies</a:t>
            </a:r>
          </a:p>
          <a:p>
            <a:pPr lvl="1"/>
            <a:r>
              <a:rPr lang="en-US" sz="2400" dirty="0" smtClean="0"/>
              <a:t> Insects and fungi</a:t>
            </a:r>
          </a:p>
          <a:p>
            <a:endParaRPr lang="en-US" dirty="0" smtClean="0"/>
          </a:p>
          <a:p>
            <a:r>
              <a:rPr lang="en-US" dirty="0" smtClean="0"/>
              <a:t>Often, enemies in new environments are not as harmful to the invasive species as to natives</a:t>
            </a:r>
          </a:p>
          <a:p>
            <a:endParaRPr lang="en-US" dirty="0" smtClean="0"/>
          </a:p>
          <a:p>
            <a:r>
              <a:rPr lang="en-US" dirty="0" smtClean="0"/>
              <a:t>ERH is important to the question of biological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Less damage in Norway maple leaves than sugar maple leaves in northeastern USA (</a:t>
            </a:r>
            <a:r>
              <a:rPr lang="en-US" dirty="0" err="1" smtClean="0"/>
              <a:t>Cincotta</a:t>
            </a:r>
            <a:r>
              <a:rPr lang="en-US" dirty="0" smtClean="0"/>
              <a:t> et al. 2008)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Comparison of Norway maple leaf damage found less damage on specimens growing in the USA than those in Europe (Adams et al. 2008)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Past study suggested further investigation of damage to saplings</a:t>
            </a:r>
          </a:p>
          <a:p>
            <a:endParaRPr lang="en-US" dirty="0" smtClean="0"/>
          </a:p>
          <a:p>
            <a:r>
              <a:rPr lang="en-US" dirty="0" smtClean="0"/>
              <a:t>Hypothesis:  Norway maple (</a:t>
            </a:r>
            <a:r>
              <a:rPr lang="en-US" i="1" dirty="0" smtClean="0"/>
              <a:t>Acer </a:t>
            </a:r>
            <a:r>
              <a:rPr lang="en-US" i="1" dirty="0" err="1" smtClean="0"/>
              <a:t>platanoides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saplings would show less leaf damage than sugar maple (</a:t>
            </a:r>
            <a:r>
              <a:rPr lang="en-US" i="1" dirty="0" smtClean="0"/>
              <a:t>Acer </a:t>
            </a:r>
            <a:r>
              <a:rPr lang="en-US" i="1" dirty="0" err="1" smtClean="0"/>
              <a:t>saccharum</a:t>
            </a:r>
            <a:r>
              <a:rPr lang="en-US" i="1" dirty="0" smtClean="0"/>
              <a:t>) </a:t>
            </a:r>
            <a:r>
              <a:rPr lang="en-US" dirty="0" smtClean="0"/>
              <a:t>saplings in the same area</a:t>
            </a:r>
          </a:p>
          <a:p>
            <a:endParaRPr lang="en-US" dirty="0" smtClean="0"/>
          </a:p>
          <a:p>
            <a:r>
              <a:rPr lang="en-US" dirty="0" smtClean="0"/>
              <a:t>Collect, quantify, and analyze leaf damage of the two plants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A difference in leaf damage would indicate a possible competitive edge of the Norway maples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Materials and Methods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Study Area and Collecting the Data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62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Drew University Forest Preserve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8458200" cy="4191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About 3 ha plot </a:t>
            </a:r>
          </a:p>
          <a:p>
            <a:endParaRPr lang="en-US" dirty="0" smtClean="0"/>
          </a:p>
          <a:p>
            <a:r>
              <a:rPr lang="en-US" dirty="0" smtClean="0"/>
              <a:t> 3 transects of 65 to 100 meters in length</a:t>
            </a:r>
          </a:p>
          <a:p>
            <a:endParaRPr lang="en-US" dirty="0" smtClean="0"/>
          </a:p>
          <a:p>
            <a:r>
              <a:rPr lang="en-US" dirty="0" smtClean="0"/>
              <a:t> 3 lower twigs (3 to 9 leaves)</a:t>
            </a:r>
          </a:p>
          <a:p>
            <a:endParaRPr lang="en-US" dirty="0" smtClean="0"/>
          </a:p>
          <a:p>
            <a:r>
              <a:rPr lang="en-US" dirty="0" smtClean="0"/>
              <a:t> 260 leaves for each species</a:t>
            </a:r>
          </a:p>
          <a:p>
            <a:endParaRPr lang="en-US" dirty="0"/>
          </a:p>
        </p:txBody>
      </p:sp>
      <p:pic>
        <p:nvPicPr>
          <p:cNvPr id="9" name="Picture 8" descr="Drew Forest Preserve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399" y="4366260"/>
            <a:ext cx="3810001" cy="264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rew Forest Preserve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9144000" cy="634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Identifying Characteristics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524000"/>
          <a:ext cx="70866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827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Sugar Maple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Norway Maple</a:t>
                      </a:r>
                      <a:endParaRPr lang="en-US" sz="3200" dirty="0"/>
                    </a:p>
                  </a:txBody>
                  <a:tcPr/>
                </a:tc>
              </a:tr>
              <a:tr h="638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major veins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 major veins</a:t>
                      </a:r>
                      <a:endParaRPr lang="en-US" sz="2400" dirty="0"/>
                    </a:p>
                  </a:txBody>
                  <a:tcPr/>
                </a:tc>
              </a:tr>
              <a:tr h="638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Clear</a:t>
                      </a:r>
                      <a:r>
                        <a:rPr lang="en-US" sz="2400" baseline="0" dirty="0" smtClean="0"/>
                        <a:t> sap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White sap</a:t>
                      </a:r>
                      <a:endParaRPr lang="en-US" sz="2400" dirty="0"/>
                    </a:p>
                  </a:txBody>
                  <a:tcPr/>
                </a:tc>
              </a:tr>
              <a:tr h="638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Tiny</a:t>
                      </a:r>
                      <a:r>
                        <a:rPr lang="en-US" sz="2400" baseline="0" dirty="0" smtClean="0"/>
                        <a:t> hairs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Waxy</a:t>
                      </a:r>
                      <a:r>
                        <a:rPr lang="en-US" sz="2400" baseline="0" dirty="0" smtClean="0"/>
                        <a:t> texture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omafra.gov.on.ca/english/livestock/horses/facts/06-109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19600"/>
            <a:ext cx="2133600" cy="2176272"/>
          </a:xfrm>
          <a:prstGeom prst="rect">
            <a:avLst/>
          </a:prstGeom>
          <a:noFill/>
        </p:spPr>
      </p:pic>
      <p:pic>
        <p:nvPicPr>
          <p:cNvPr id="1028" name="Picture 4" descr="http://www.omafra.gov.on.ca/english/livestock/horses/facts/06-109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419600"/>
            <a:ext cx="25146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35992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298" y="228600"/>
            <a:ext cx="481310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4495800" cy="30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457</TotalTime>
  <Words>685</Words>
  <Application>Microsoft Office PowerPoint</Application>
  <PresentationFormat>On-screen Show (4:3)</PresentationFormat>
  <Paragraphs>161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Comparison of Insect and Fungal Damage to Leaves of Young , Invasive Norway Maple and Native Sugar Maple</vt:lpstr>
      <vt:lpstr>History</vt:lpstr>
      <vt:lpstr>Norway maple (Acer platanoides) </vt:lpstr>
      <vt:lpstr>Enemy Release Hypothesis (ERH)</vt:lpstr>
      <vt:lpstr>Prior studies</vt:lpstr>
      <vt:lpstr>The plan </vt:lpstr>
      <vt:lpstr>Materials and Methods Study Area and Collecting the Data</vt:lpstr>
      <vt:lpstr>Identifying Characteristics</vt:lpstr>
      <vt:lpstr>Slide 9</vt:lpstr>
      <vt:lpstr>Materials and Methods Damage Assessment and Analysis</vt:lpstr>
      <vt:lpstr>Slide 11</vt:lpstr>
      <vt:lpstr>Damaged Norway Maple Leaf</vt:lpstr>
      <vt:lpstr>Damaged Sugar Maple Leaf</vt:lpstr>
      <vt:lpstr>Results</vt:lpstr>
      <vt:lpstr>Slide 15</vt:lpstr>
      <vt:lpstr>Mean Damage</vt:lpstr>
      <vt:lpstr>Slide 17</vt:lpstr>
      <vt:lpstr>Statistical Analysis</vt:lpstr>
      <vt:lpstr>What does this mean?</vt:lpstr>
      <vt:lpstr>Why not ERH?</vt:lpstr>
      <vt:lpstr>What more can be done?</vt:lpstr>
      <vt:lpstr>Slide 22</vt:lpstr>
      <vt:lpstr>Slide 23</vt:lpstr>
      <vt:lpstr>Slide 24</vt:lpstr>
      <vt:lpstr>Acknowledgements</vt:lpstr>
      <vt:lpstr>Questions???</vt:lpstr>
    </vt:vector>
  </TitlesOfParts>
  <Company>Drew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Comparison of Leaf Damage Between Saplings of the Invasive Norway Maple (Acer platanoides) and the Native Sugar Maple (Acer saccharum) in the Drew University Forest Preserve</dc:title>
  <dc:creator>gsmelkins</dc:creator>
  <cp:lastModifiedBy>Brian R. Gardner</cp:lastModifiedBy>
  <cp:revision>42</cp:revision>
  <dcterms:created xsi:type="dcterms:W3CDTF">2009-07-25T14:22:08Z</dcterms:created>
  <dcterms:modified xsi:type="dcterms:W3CDTF">2009-07-30T21:07:52Z</dcterms:modified>
</cp:coreProperties>
</file>