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  <p:sldMasterId id="2147483833" r:id="rId2"/>
  </p:sldMasterIdLst>
  <p:notesMasterIdLst>
    <p:notesMasterId r:id="rId28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81" r:id="rId22"/>
    <p:sldId id="278" r:id="rId23"/>
    <p:sldId id="282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155" autoAdjust="0"/>
    <p:restoredTop sz="77764" autoAdjust="0"/>
  </p:normalViewPr>
  <p:slideViewPr>
    <p:cSldViewPr>
      <p:cViewPr>
        <p:scale>
          <a:sx n="80" d="100"/>
          <a:sy n="80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USEWAY_P\COURSES\gss2010\T1\inbox\POWERPOINT%20SLIDES\CHAR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USEWAY_P\COURSES\gss2010\T1\inbox\POWERPOINT%20SLIDES\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8146267900723066E-2"/>
          <c:y val="4.2241723110246404E-2"/>
          <c:w val="0.80600762075792931"/>
          <c:h val="0.74068990918482036"/>
        </c:manualLayout>
      </c:layout>
      <c:barChart>
        <c:barDir val="col"/>
        <c:grouping val="clustered"/>
        <c:ser>
          <c:idx val="0"/>
          <c:order val="0"/>
          <c:cat>
            <c:strRef>
              <c:f>Sheet2!$A$25:$A$30</c:f>
              <c:strCache>
                <c:ptCount val="6"/>
                <c:pt idx="0">
                  <c:v>10mM</c:v>
                </c:pt>
                <c:pt idx="1">
                  <c:v>50mM</c:v>
                </c:pt>
                <c:pt idx="2">
                  <c:v>100mM</c:v>
                </c:pt>
                <c:pt idx="3">
                  <c:v>150mM</c:v>
                </c:pt>
                <c:pt idx="4">
                  <c:v>250mM</c:v>
                </c:pt>
                <c:pt idx="5">
                  <c:v>Positive Control</c:v>
                </c:pt>
              </c:strCache>
            </c:strRef>
          </c:cat>
          <c:val>
            <c:numRef>
              <c:f>Sheet2!$B$25:$B$30</c:f>
              <c:numCache>
                <c:formatCode>General</c:formatCode>
                <c:ptCount val="6"/>
                <c:pt idx="0">
                  <c:v>46.063401666474029</c:v>
                </c:pt>
                <c:pt idx="1">
                  <c:v>49.999591453200829</c:v>
                </c:pt>
                <c:pt idx="2">
                  <c:v>49.114725903473406</c:v>
                </c:pt>
                <c:pt idx="3">
                  <c:v>61.917896087235114</c:v>
                </c:pt>
                <c:pt idx="4">
                  <c:v>79.288356174894957</c:v>
                </c:pt>
                <c:pt idx="5">
                  <c:v>31.457772573146347</c:v>
                </c:pt>
              </c:numCache>
            </c:numRef>
          </c:val>
        </c:ser>
        <c:axId val="46335488"/>
        <c:axId val="46378368"/>
      </c:barChart>
      <c:catAx>
        <c:axId val="46335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Reaction</a:t>
                </a:r>
                <a:r>
                  <a:rPr lang="en-US" sz="2000" baseline="0" dirty="0"/>
                  <a:t> Solution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37762375097849632"/>
              <c:y val="0.87677303847296861"/>
            </c:manualLayout>
          </c:layout>
        </c:title>
        <c:numFmt formatCode="General" sourceLinked="1"/>
        <c:tickLblPos val="nextTo"/>
        <c:crossAx val="46378368"/>
        <c:crosses val="autoZero"/>
        <c:auto val="1"/>
        <c:lblAlgn val="ctr"/>
        <c:lblOffset val="100"/>
      </c:catAx>
      <c:valAx>
        <c:axId val="46378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%</a:t>
                </a:r>
                <a:r>
                  <a:rPr lang="en-US" sz="1800" baseline="0" dirty="0"/>
                  <a:t> Product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"/>
              <c:y val="0.31754315642009523"/>
            </c:manualLayout>
          </c:layout>
        </c:title>
        <c:numFmt formatCode="General" sourceLinked="1"/>
        <c:tickLblPos val="nextTo"/>
        <c:crossAx val="46335488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307689579343141"/>
          <c:y val="0.15400771962328239"/>
          <c:w val="0.82839457567804065"/>
          <c:h val="0.58965138181256505"/>
        </c:manualLayout>
      </c:layout>
      <c:barChart>
        <c:barDir val="col"/>
        <c:grouping val="clustered"/>
        <c:ser>
          <c:idx val="0"/>
          <c:order val="0"/>
          <c:cat>
            <c:strRef>
              <c:f>'RJP Colbalt Trial 3'!$B$24:$B$32</c:f>
              <c:strCache>
                <c:ptCount val="9"/>
                <c:pt idx="0">
                  <c:v>RNA Substrate</c:v>
                </c:pt>
                <c:pt idx="1">
                  <c:v>Product Standard</c:v>
                </c:pt>
                <c:pt idx="2">
                  <c:v>Negative Control</c:v>
                </c:pt>
                <c:pt idx="3">
                  <c:v>Positive Control</c:v>
                </c:pt>
                <c:pt idx="4">
                  <c:v>130mm</c:v>
                </c:pt>
                <c:pt idx="5">
                  <c:v>100mm</c:v>
                </c:pt>
                <c:pt idx="6">
                  <c:v>75mm</c:v>
                </c:pt>
                <c:pt idx="7">
                  <c:v>50mm</c:v>
                </c:pt>
                <c:pt idx="8">
                  <c:v>25mm</c:v>
                </c:pt>
              </c:strCache>
            </c:strRef>
          </c:cat>
          <c:val>
            <c:numRef>
              <c:f>'RJP Colbalt Trial 3'!$C$24:$C$32</c:f>
              <c:numCache>
                <c:formatCode>General</c:formatCode>
                <c:ptCount val="9"/>
                <c:pt idx="0">
                  <c:v>0</c:v>
                </c:pt>
                <c:pt idx="1">
                  <c:v>78</c:v>
                </c:pt>
                <c:pt idx="2">
                  <c:v>19</c:v>
                </c:pt>
                <c:pt idx="3">
                  <c:v>35</c:v>
                </c:pt>
                <c:pt idx="4">
                  <c:v>25</c:v>
                </c:pt>
                <c:pt idx="5">
                  <c:v>24</c:v>
                </c:pt>
                <c:pt idx="6">
                  <c:v>19</c:v>
                </c:pt>
                <c:pt idx="7">
                  <c:v>18</c:v>
                </c:pt>
                <c:pt idx="8">
                  <c:v>23</c:v>
                </c:pt>
              </c:numCache>
            </c:numRef>
          </c:val>
        </c:ser>
        <c:axId val="46539904"/>
        <c:axId val="46541824"/>
      </c:barChart>
      <c:catAx>
        <c:axId val="46539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Reaction</a:t>
                </a:r>
                <a:r>
                  <a:rPr lang="en-US" sz="2000" baseline="0" dirty="0"/>
                  <a:t> Solution</a:t>
                </a:r>
                <a:endParaRPr lang="en-US" sz="20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541824"/>
        <c:crosses val="autoZero"/>
        <c:auto val="1"/>
        <c:lblAlgn val="ctr"/>
        <c:lblOffset val="100"/>
      </c:catAx>
      <c:valAx>
        <c:axId val="46541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/>
                  <a:t>% Product</a:t>
                </a:r>
              </a:p>
            </c:rich>
          </c:tx>
          <c:layout>
            <c:manualLayout>
              <c:xMode val="edge"/>
              <c:yMode val="edge"/>
              <c:x val="4.8454753966564866E-2"/>
              <c:y val="0.3865959549174010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6539904"/>
        <c:crosses val="autoZero"/>
        <c:crossBetween val="between"/>
      </c:valAx>
    </c:plotArea>
    <c:plotVisOnly val="1"/>
    <c:dispBlanksAs val="gap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7B01C6-0FE7-433F-B95D-30307647B458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8EB876-3800-4F70-B53F-33F28BF88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DNA-Deoxyribonucleic Acid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Stores genetic information in the form of nitrogenous bases (A, G, T, C) </a:t>
            </a:r>
          </a:p>
          <a:p>
            <a:pPr>
              <a:spcBef>
                <a:spcPct val="0"/>
              </a:spcBef>
            </a:pPr>
            <a:r>
              <a:rPr lang="en-US" smtClean="0"/>
              <a:t>RNA- Ribonucleic Acid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Intermediate form between DNA and Proteins that helps to translate and transcribe genetic information into proteins </a:t>
            </a:r>
          </a:p>
          <a:p>
            <a:pPr>
              <a:spcBef>
                <a:spcPct val="0"/>
              </a:spcBef>
            </a:pPr>
            <a:r>
              <a:rPr lang="en-US" smtClean="0"/>
              <a:t>Proteins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Organic macromolecule that has a variety of functions throughout the body including structure, support, and catalysis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ACB106-0F63-4E6F-AFD0-D3FBCDC0DD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Every enzyme needs certain conditions to perform</a:t>
            </a:r>
          </a:p>
          <a:p>
            <a:pPr>
              <a:spcBef>
                <a:spcPct val="0"/>
              </a:spcBef>
            </a:pPr>
            <a:r>
              <a:rPr lang="en-US" smtClean="0"/>
              <a:t>Purpose: </a:t>
            </a:r>
          </a:p>
          <a:p>
            <a:pPr>
              <a:spcBef>
                <a:spcPct val="0"/>
              </a:spcBef>
            </a:pPr>
            <a:r>
              <a:rPr lang="en-US" smtClean="0"/>
              <a:t>DNAzyme- enzyme that cleaves RNA </a:t>
            </a:r>
          </a:p>
          <a:p>
            <a:pPr>
              <a:spcBef>
                <a:spcPct val="0"/>
              </a:spcBef>
            </a:pPr>
            <a:r>
              <a:rPr lang="en-US" smtClean="0"/>
              <a:t>RNA- substrate </a:t>
            </a:r>
          </a:p>
          <a:p>
            <a:pPr>
              <a:spcBef>
                <a:spcPct val="0"/>
              </a:spcBef>
            </a:pPr>
            <a:r>
              <a:rPr lang="en-US" smtClean="0"/>
              <a:t>EPPS-reaction buffer, provides a stable environment to resist dramatic changes in pH</a:t>
            </a:r>
          </a:p>
          <a:p>
            <a:pPr>
              <a:spcBef>
                <a:spcPct val="0"/>
              </a:spcBef>
            </a:pPr>
            <a:r>
              <a:rPr lang="en-US" smtClean="0"/>
              <a:t>EDTA-used to chelate out Mg2+ ions </a:t>
            </a:r>
          </a:p>
          <a:p>
            <a:pPr>
              <a:spcBef>
                <a:spcPct val="0"/>
              </a:spcBef>
            </a:pPr>
            <a:r>
              <a:rPr lang="en-US" smtClean="0"/>
              <a:t>Monovalent Salts- maintains a constant ion gradient within the gel</a:t>
            </a:r>
          </a:p>
          <a:p>
            <a:pPr>
              <a:spcBef>
                <a:spcPct val="0"/>
              </a:spcBef>
            </a:pPr>
            <a:r>
              <a:rPr lang="en-US" smtClean="0"/>
              <a:t>Cobalt Hexamine/Strontium Chloride: cofactor that allows reaction to occur 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A9EE66-9943-4A3A-828E-F78EA1187F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53290A-2580-4DB3-9D57-AA63D721641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 solution of nucleic acids is applied to wells made in a thin gel that is held between two clear plates of plastic. An electric current is passed through, and over time, the reaction components separate by size.  At 180 volts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Typical example of gel electrophoresis</a:t>
            </a:r>
          </a:p>
          <a:p>
            <a:pPr>
              <a:spcBef>
                <a:spcPct val="0"/>
              </a:spcBef>
            </a:pPr>
            <a:r>
              <a:rPr lang="en-US" smtClean="0"/>
              <a:t>Talk about why the reaction components separate- negative reaction components (nucleic acids) are drawn towards the positive anode</a:t>
            </a:r>
          </a:p>
          <a:p>
            <a:pPr>
              <a:spcBef>
                <a:spcPct val="0"/>
              </a:spcBef>
            </a:pPr>
            <a:r>
              <a:rPr lang="en-US" smtClean="0"/>
              <a:t>-gel acts as a molecular sieve, so larger molecules cannot move as quickly as the smaller molecules </a:t>
            </a:r>
          </a:p>
          <a:p>
            <a:pPr>
              <a:spcBef>
                <a:spcPct val="0"/>
              </a:spcBef>
            </a:pPr>
            <a:r>
              <a:rPr lang="en-US" smtClean="0"/>
              <a:t>-the buffer conducts the current across the gel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D5C8E-4B48-47EE-9038-27EBCD44EDE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-determine if reaction is successful by presence of RNA product band at the bottom of the gel </a:t>
            </a:r>
          </a:p>
          <a:p>
            <a:pPr>
              <a:spcBef>
                <a:spcPct val="0"/>
              </a:spcBef>
            </a:pPr>
            <a:r>
              <a:rPr lang="en-US" smtClean="0"/>
              <a:t>-positive control = Mg2+, allows us to compare to a known working value </a:t>
            </a:r>
          </a:p>
          <a:p>
            <a:pPr>
              <a:spcBef>
                <a:spcPct val="0"/>
              </a:spcBef>
            </a:pPr>
            <a:r>
              <a:rPr lang="en-US" smtClean="0"/>
              <a:t>-negative control= DNA, RNA, no salts, ensures that product formation is result of salt itself rather than outside factors</a:t>
            </a:r>
          </a:p>
          <a:p>
            <a:pPr>
              <a:spcBef>
                <a:spcPct val="0"/>
              </a:spcBef>
            </a:pPr>
            <a:r>
              <a:rPr lang="en-US" smtClean="0"/>
              <a:t>-control wells show where each band should appear, and also shows that the gel ran properly  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668555-71A0-4F2B-844C-CA3CB639BF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First trial: wider variety of concentrations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Second trial: fewer concentrations with more controls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7E757-ECEB-45ED-B91C-3BB6D146B9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First trial: no negative control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mtClean="0"/>
              <a:t>DNA enzyme and RNA with no cofactors (to see if the reaction will occur on its own)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Second trial: added negative control, but gels too inclusive for this to make a difference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FBAF5-0C61-48D7-9CEB-71A6AC0E52D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AutoNum type="arabicPeriod"/>
            </a:pPr>
            <a:r>
              <a:rPr lang="en-US" smtClean="0"/>
              <a:t>Reaction Time: Increasing this ensures the completion of the reactions (1 hr </a:t>
            </a:r>
            <a:r>
              <a:rPr lang="en-US" smtClean="0">
                <a:sym typeface="Wingdings" pitchFamily="2" charset="2"/>
              </a:rPr>
              <a:t> 24 hrs)</a:t>
            </a:r>
            <a:endParaRPr lang="en-US" smtClean="0"/>
          </a:p>
          <a:p>
            <a:pPr marL="800100" lvl="1" indent="-342900"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mtClean="0"/>
              <a:t>Gel Electrophoresis Running Time: Increasing this separates the product band from the blue dye and removes excess bromophenol blue dye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smtClean="0"/>
          </a:p>
          <a:p>
            <a:pPr marL="800100" lvl="1" indent="-342900"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smtClean="0"/>
              <a:t>SYBR-Green Staining Time: Increasing this improves visibility of the bands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B980E-3585-48EB-BC38-B6E75D2186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4CC79A-5B2C-45BE-8BA7-D009A37F476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Slide 2: Trial 3 Gels of Strontium and Cobalt and the explanations = get the labeled pictures of these gels (#1 and #3)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651A9-E9E1-478C-8E9F-A7AE1854E6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Slide 3: Conclusion and Answer to Question/Hypothesis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Strontium works well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Cobalt doesn’t work as well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Strontium has ligand exchange but is much more massive than Magnesium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Cobalt hexamine is similar in size/structure to Magnesium but lacks ligand exchanges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Conclusion: Ligand exchange is a more vital property than size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Too much variability between trials to determine the optimal concetrations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Future stuff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1DFB23-A3DA-4879-AC43-5A5C8B3D7A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Ask the audience which came first</a:t>
            </a:r>
          </a:p>
          <a:p>
            <a:pPr>
              <a:spcBef>
                <a:spcPct val="0"/>
              </a:spcBef>
            </a:pPr>
            <a:r>
              <a:rPr lang="en-US" smtClean="0"/>
              <a:t>DNA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too big and complex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incapable of performing many functions needed to maintain life</a:t>
            </a:r>
          </a:p>
          <a:p>
            <a:pPr>
              <a:spcBef>
                <a:spcPct val="0"/>
              </a:spcBef>
            </a:pPr>
            <a:r>
              <a:rPr lang="en-US" smtClean="0"/>
              <a:t>Proteins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cannot store genetic information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can perform many other necessary functions such as enzyme catalysis (explain this han-wei)  </a:t>
            </a:r>
          </a:p>
          <a:p>
            <a:pPr>
              <a:spcBef>
                <a:spcPct val="0"/>
              </a:spcBef>
            </a:pPr>
            <a:r>
              <a:rPr lang="en-US" smtClean="0"/>
              <a:t>RNA is capable of BOTH.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can store information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can perform many functions of proteins.</a:t>
            </a:r>
            <a:br>
              <a:rPr lang="en-US" smtClean="0"/>
            </a:br>
            <a:r>
              <a:rPr lang="en-US" smtClean="0"/>
              <a:t>*mention RNA world 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7AD81D-9F92-4967-AB25-1E431B7888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RNA is capable of enzyme activities in certain cases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called Ribozymes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Involved in creating the tertiary structure of proteins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Although rare, it has essential functions </a:t>
            </a:r>
          </a:p>
          <a:p>
            <a:pPr>
              <a:spcBef>
                <a:spcPct val="0"/>
              </a:spcBef>
            </a:pPr>
            <a:r>
              <a:rPr lang="en-US" smtClean="0"/>
              <a:t>This provides strong evidence that RNA can perform complex functions that were previously attributed to proteins </a:t>
            </a:r>
          </a:p>
          <a:p>
            <a:pPr>
              <a:spcBef>
                <a:spcPct val="0"/>
              </a:spcBef>
            </a:pPr>
            <a:r>
              <a:rPr lang="en-US" smtClean="0"/>
              <a:t>However, our project focuses on a more recent discovery, the DNAzyme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F99159-50B3-45E9-9D56-5E8F491376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19C169-FE3E-4A86-9021-495E571213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Cleaves target RNA in a sequence specific manner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Creates two strands of RNA, an 11bp strand and a 9bp strand</a:t>
            </a:r>
          </a:p>
          <a:p>
            <a:pPr>
              <a:spcBef>
                <a:spcPct val="0"/>
              </a:spcBef>
            </a:pPr>
            <a:r>
              <a:rPr lang="en-US" smtClean="0"/>
              <a:t>Very slow rate of reaction</a:t>
            </a:r>
          </a:p>
          <a:p>
            <a:pPr>
              <a:spcBef>
                <a:spcPct val="0"/>
              </a:spcBef>
            </a:pPr>
            <a:r>
              <a:rPr lang="en-US" smtClean="0"/>
              <a:t>metal cations act as cofactors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7F9423-117D-4F45-8819-9EF572DB75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Mg 2+ a cofactor at 50 mM</a:t>
            </a:r>
          </a:p>
          <a:p>
            <a:pPr>
              <a:spcBef>
                <a:spcPct val="0"/>
              </a:spcBef>
            </a:pPr>
            <a:r>
              <a:rPr lang="en-US" smtClean="0"/>
              <a:t>Monovalents need higher concentrations, but can also work as part of a salt solution</a:t>
            </a:r>
          </a:p>
          <a:p>
            <a:pPr>
              <a:spcBef>
                <a:spcPct val="0"/>
              </a:spcBef>
            </a:pPr>
            <a:r>
              <a:rPr lang="en-US" smtClean="0"/>
              <a:t>Other cations tested and found to be inefficient at specific concentrations</a:t>
            </a:r>
          </a:p>
          <a:p>
            <a:pPr>
              <a:spcBef>
                <a:spcPct val="0"/>
              </a:spcBef>
            </a:pPr>
            <a:r>
              <a:rPr lang="en-US" smtClean="0"/>
              <a:t>We’re not sure how cofactors work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AFFE8D-5E19-4B0C-AB1F-64BF705D62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RNA is involved in many illnesses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Retroviruses </a:t>
            </a:r>
          </a:p>
          <a:p>
            <a:pPr>
              <a:spcBef>
                <a:spcPct val="0"/>
              </a:spcBef>
            </a:pPr>
            <a:r>
              <a:rPr lang="en-US" smtClean="0"/>
              <a:t>Treatment involves many medications that are toxic </a:t>
            </a:r>
          </a:p>
          <a:p>
            <a:pPr>
              <a:spcBef>
                <a:spcPct val="0"/>
              </a:spcBef>
            </a:pPr>
            <a:r>
              <a:rPr lang="en-US" smtClean="0"/>
              <a:t>DNAzymes as a treatment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Can cleave harmful RNA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Problems: requires use of toxic cations, and DNAzymes are not protected within the body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5CCE95-322C-41D8-9D9F-AB741DEEA5D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To determine the functional mechanism of the 10-23 DNAzyme</a:t>
            </a:r>
          </a:p>
          <a:p>
            <a:pPr>
              <a:spcBef>
                <a:spcPct val="0"/>
              </a:spcBef>
            </a:pPr>
            <a:r>
              <a:rPr lang="en-US" smtClean="0"/>
              <a:t>To better understand the 10-23 DNAzyme</a:t>
            </a:r>
          </a:p>
          <a:p>
            <a:pPr>
              <a:spcBef>
                <a:spcPct val="0"/>
              </a:spcBef>
            </a:pPr>
            <a:r>
              <a:rPr lang="en-US" smtClean="0"/>
              <a:t>To determine whether it is the ligand function or the charge of the Mg</a:t>
            </a:r>
            <a:r>
              <a:rPr lang="en-US" baseline="30000" smtClean="0"/>
              <a:t>2+</a:t>
            </a:r>
            <a:r>
              <a:rPr lang="en-US" smtClean="0"/>
              <a:t> that makes it a good cofactor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Sr</a:t>
            </a:r>
            <a:r>
              <a:rPr lang="en-US" baseline="30000" smtClean="0"/>
              <a:t>2+ </a:t>
            </a:r>
            <a:r>
              <a:rPr lang="en-US" smtClean="0"/>
              <a:t>has the same charge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[Co(NH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6</a:t>
            </a:r>
            <a:r>
              <a:rPr lang="en-US" smtClean="0"/>
              <a:t>] is not capable of ligand exchange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C89B8-FE7F-4F82-A652-41FE8FACC89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Higher efficiency as concentration increases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E3847A-DB0F-4E4C-8525-799E7EB551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492E-5CBF-4CA8-BBE3-6F8D6BDD6321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E21DB5-FF9A-41F9-B61B-B058EE2D0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8284-2C37-46FC-A4CE-FD49D489C751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EFBE-7F5A-43DD-B88D-54F712326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BEA8-E2C8-4EA3-9750-8E5144A715E7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2B1E-A5E2-4FCC-9C20-3B3DD2751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1E41-99CD-4600-8D32-F3ECA9A68A9B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469B-0612-4B9C-818C-BF6BDD540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9DE8-1D41-46DC-AC04-CBD8DF7D3BAA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93B3-1C2B-43BD-AA64-26D1C7BB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1709-28D3-499A-AB03-3DAFCA7A0E9E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76C0-BC68-45C1-A797-6CEC16516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43DA-6915-46E9-90D5-107753D0F485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F35DF-B30C-4E02-B6C6-A42B6FD4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F184-E702-46E5-B980-DD54422FFE53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BEE5-8BFB-4DF9-A4DE-9CD756F4C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B960-150A-4C52-BE09-FDDB0DB236EA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7DED-A363-4CEA-839A-155DC75D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6E17-141E-4CB8-A5D0-434F9ACC6A1E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13FE-33CA-4609-B07A-B5AA6514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E4B9-197F-426F-B0A3-E1EECB443B7E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60E-38AD-46A1-8D8B-7C56F6F57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C969-0330-4571-8901-37021B14511D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B6B3-5A1E-47ED-91F8-D9F07839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69DA-18B1-4954-A168-B0078323F558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6501-DD9A-4073-BA1F-1AFD70486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4605-5FE8-4C3C-A318-40D8CADC4036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5BDE-C61B-40D0-9525-6D1B80AF2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2F4B-6FE1-4797-AC14-52BC273C596E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EAF3-34B2-4D08-B457-93907676D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CC2-E722-499C-B5EC-B1307F0A8E0B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FA64-C63E-4074-8C86-2E0ABDFE9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1F5C-C565-4ACA-A031-C0DB283871A1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4F38-2CDE-4E18-80B3-A4D3FE1C1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DF04-BE96-40FF-AA7D-97AD88E09DDE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3882-F6EA-4D25-8072-4E00E7F2D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C3E7-7BF2-480F-A194-75CB86520965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65C1-281E-45E9-96C0-13EECD79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6C2C-0993-40CC-B8DA-75AF612ABCF4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38BB-0589-4275-BF99-7FD377E2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2876-91FC-4036-BE8F-E6762E9127BA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1671-94C1-4250-81B5-69446BAC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F096-C4BB-49F8-8E98-0F7C763C58F4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C8DA-B78C-4CD8-8033-DC110EB3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81C2E-4467-4D6B-9ED4-4E88FA6EAC64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06A8561-680D-4CB9-A292-A07ED0F42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38" r:id="rId2"/>
    <p:sldLayoutId id="2147483857" r:id="rId3"/>
    <p:sldLayoutId id="2147483839" r:id="rId4"/>
    <p:sldLayoutId id="2147483840" r:id="rId5"/>
    <p:sldLayoutId id="2147483841" r:id="rId6"/>
    <p:sldLayoutId id="2147483842" r:id="rId7"/>
    <p:sldLayoutId id="2147483858" r:id="rId8"/>
    <p:sldLayoutId id="2147483859" r:id="rId9"/>
    <p:sldLayoutId id="2147483843" r:id="rId10"/>
    <p:sldLayoutId id="214748384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A29D9-06E7-4B35-B078-56FB5BBD2060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5C7A7-6432-4747-8269-0D9EF9509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T1: The effects of metal cations on 10-23 DNAzyme activity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By: </a:t>
            </a:r>
            <a:r>
              <a:rPr lang="en-US" dirty="0" err="1" smtClean="0"/>
              <a:t>Anvesh</a:t>
            </a:r>
            <a:r>
              <a:rPr lang="en-US" dirty="0" smtClean="0"/>
              <a:t> </a:t>
            </a:r>
            <a:r>
              <a:rPr lang="en-US" dirty="0" err="1" smtClean="0"/>
              <a:t>Annadanam</a:t>
            </a:r>
            <a:r>
              <a:rPr lang="en-US" dirty="0" smtClean="0"/>
              <a:t>, </a:t>
            </a:r>
            <a:r>
              <a:rPr lang="en-US" dirty="0" err="1" smtClean="0"/>
              <a:t>Raghunandan</a:t>
            </a:r>
            <a:r>
              <a:rPr lang="en-US" dirty="0" smtClean="0"/>
              <a:t> </a:t>
            </a:r>
            <a:r>
              <a:rPr lang="en-US" dirty="0" err="1" smtClean="0"/>
              <a:t>Avula</a:t>
            </a:r>
            <a:r>
              <a:rPr lang="en-US" dirty="0" smtClean="0"/>
              <a:t>, Nathan </a:t>
            </a:r>
            <a:r>
              <a:rPr lang="en-US" dirty="0" err="1" smtClean="0"/>
              <a:t>Buchbinder</a:t>
            </a:r>
            <a:r>
              <a:rPr lang="en-US" dirty="0" smtClean="0"/>
              <a:t>, Jonathan Chen, Sarah Cuneo, Ruth Fong, Michael </a:t>
            </a:r>
            <a:r>
              <a:rPr lang="en-US" dirty="0" err="1" smtClean="0"/>
              <a:t>Granovetter</a:t>
            </a:r>
            <a:r>
              <a:rPr lang="en-US" dirty="0" smtClean="0"/>
              <a:t>, Paul Lee, Tyler </a:t>
            </a:r>
            <a:r>
              <a:rPr lang="en-US" dirty="0" err="1" smtClean="0"/>
              <a:t>Nisonoff</a:t>
            </a:r>
            <a:r>
              <a:rPr lang="en-US" dirty="0" smtClean="0"/>
              <a:t>, </a:t>
            </a:r>
            <a:r>
              <a:rPr lang="en-US" dirty="0" err="1" smtClean="0"/>
              <a:t>Renuka</a:t>
            </a:r>
            <a:r>
              <a:rPr lang="en-US" dirty="0" smtClean="0"/>
              <a:t> Reddy, </a:t>
            </a:r>
            <a:r>
              <a:rPr lang="en-US" dirty="0" err="1" smtClean="0"/>
              <a:t>Meera</a:t>
            </a:r>
            <a:r>
              <a:rPr lang="en-US" dirty="0" smtClean="0"/>
              <a:t> </a:t>
            </a:r>
            <a:r>
              <a:rPr lang="en-US" dirty="0" err="1" smtClean="0"/>
              <a:t>Trivedi</a:t>
            </a:r>
            <a:r>
              <a:rPr lang="en-US" dirty="0" smtClean="0"/>
              <a:t>, Han-Wei Wu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Advisor: Dr. Adam G. </a:t>
            </a:r>
            <a:r>
              <a:rPr lang="en-US" dirty="0" err="1" smtClean="0"/>
              <a:t>Cassano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Assistant: </a:t>
            </a:r>
            <a:r>
              <a:rPr lang="en-US" dirty="0" err="1" smtClean="0"/>
              <a:t>Jyotsna</a:t>
            </a:r>
            <a:r>
              <a:rPr lang="en-US" dirty="0" smtClean="0"/>
              <a:t> </a:t>
            </a:r>
            <a:r>
              <a:rPr lang="en-US" dirty="0" err="1" smtClean="0"/>
              <a:t>Ramachandran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to be Answered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772400" cy="4572000"/>
          </a:xfrm>
        </p:spPr>
        <p:txBody>
          <a:bodyPr/>
          <a:lstStyle/>
          <a:p>
            <a:r>
              <a:rPr lang="en-US" sz="3400" smtClean="0"/>
              <a:t>Which factor is most important?</a:t>
            </a:r>
          </a:p>
          <a:p>
            <a:pPr lvl="1"/>
            <a:r>
              <a:rPr lang="en-US" sz="3400" smtClean="0"/>
              <a:t>Ligand exchange</a:t>
            </a:r>
          </a:p>
          <a:p>
            <a:pPr lvl="1"/>
            <a:r>
              <a:rPr lang="en-US" sz="3400" smtClean="0"/>
              <a:t>Molecular size</a:t>
            </a:r>
          </a:p>
          <a:p>
            <a:r>
              <a:rPr lang="en-US" sz="3400" smtClean="0"/>
              <a:t>Which concentration works the best?</a:t>
            </a:r>
          </a:p>
          <a:p>
            <a:endParaRPr lang="en-US" sz="3400" smtClean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8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4953000" y="6138863"/>
            <a:ext cx="320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http://www.made-in-china.com/showroom/starchemicalssellers/product-detailAMjmsnZgaGpz/China-Strontium-Carbonate.html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038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11"/>
          <p:cNvSpPr txBox="1">
            <a:spLocks noChangeArrowheads="1"/>
          </p:cNvSpPr>
          <p:nvPr/>
        </p:nvSpPr>
        <p:spPr bwMode="auto">
          <a:xfrm>
            <a:off x="1676400" y="6138863"/>
            <a:ext cx="259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http://cvbinasejahtera.blogspot.com/2009/09/bahan-bahan-kimia-industri.html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Total Volume 10 µL</a:t>
            </a:r>
          </a:p>
          <a:p>
            <a:pPr lvl="1"/>
            <a:r>
              <a:rPr lang="en-US" sz="2800" smtClean="0"/>
              <a:t>10-23 DNAzyme 1 µL</a:t>
            </a:r>
          </a:p>
          <a:p>
            <a:pPr lvl="1"/>
            <a:r>
              <a:rPr lang="en-US" sz="2800" smtClean="0"/>
              <a:t>RNA Substrate 1 µL </a:t>
            </a:r>
          </a:p>
          <a:p>
            <a:pPr lvl="1"/>
            <a:r>
              <a:rPr lang="en-US" sz="2800" smtClean="0"/>
              <a:t>EPPS Buffer 1 µL </a:t>
            </a:r>
          </a:p>
          <a:p>
            <a:pPr lvl="1"/>
            <a:r>
              <a:rPr lang="en-US" sz="2800" smtClean="0"/>
              <a:t>EDTA (ethylene diamine tetra-acetic acid) 1 µL </a:t>
            </a:r>
          </a:p>
          <a:p>
            <a:pPr lvl="1"/>
            <a:r>
              <a:rPr lang="en-US" sz="2800" smtClean="0"/>
              <a:t>Monovalent Salts (NaCl) 1 µL</a:t>
            </a:r>
          </a:p>
          <a:p>
            <a:pPr lvl="1"/>
            <a:r>
              <a:rPr lang="en-US" sz="2800" smtClean="0"/>
              <a:t>Cobalt Hexamine/ Strontium Chloride + H</a:t>
            </a:r>
            <a:r>
              <a:rPr lang="en-US" sz="2800" baseline="-25000" smtClean="0"/>
              <a:t>2</a:t>
            </a:r>
            <a:r>
              <a:rPr lang="en-US" sz="2800" smtClean="0"/>
              <a:t>0 = 5 µL</a:t>
            </a:r>
          </a:p>
          <a:p>
            <a:pPr lvl="1"/>
            <a:endParaRPr lang="en-US" sz="2800" smtClean="0"/>
          </a:p>
          <a:p>
            <a:pPr lvl="1"/>
            <a:endParaRPr lang="en-US" sz="2800" smtClean="0"/>
          </a:p>
          <a:p>
            <a:pPr lvl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15% Polyacrylamide PAGE Gel with Urea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DCDC"/>
              </a:clrFrom>
              <a:clrTo>
                <a:srgbClr val="F4DC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477963"/>
            <a:ext cx="57150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2590800" y="6096000"/>
            <a:ext cx="358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http://biotech.matcmadison.edu/resources/proteins/labManual/images/220_04_039.gif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0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4"/>
          <p:cNvSpPr txBox="1">
            <a:spLocks noChangeArrowheads="1"/>
          </p:cNvSpPr>
          <p:nvPr/>
        </p:nvSpPr>
        <p:spPr bwMode="auto">
          <a:xfrm rot="-5400000">
            <a:off x="1474788" y="2868612"/>
            <a:ext cx="1538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Migration </a:t>
            </a:r>
          </a:p>
          <a:p>
            <a:r>
              <a:rPr lang="en-US" sz="2400"/>
              <a:t>of DNA</a:t>
            </a:r>
          </a:p>
        </p:txBody>
      </p:sp>
      <p:sp>
        <p:nvSpPr>
          <p:cNvPr id="50179" name="Text Box 9"/>
          <p:cNvSpPr txBox="1">
            <a:spLocks noChangeArrowheads="1"/>
          </p:cNvSpPr>
          <p:nvPr/>
        </p:nvSpPr>
        <p:spPr bwMode="auto">
          <a:xfrm>
            <a:off x="7924800" y="6400800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p. 2-12</a:t>
            </a:r>
          </a:p>
        </p:txBody>
      </p:sp>
      <p:grpSp>
        <p:nvGrpSpPr>
          <p:cNvPr id="50180" name="Group 9"/>
          <p:cNvGrpSpPr>
            <a:grpSpLocks/>
          </p:cNvGrpSpPr>
          <p:nvPr/>
        </p:nvGrpSpPr>
        <p:grpSpPr bwMode="auto">
          <a:xfrm>
            <a:off x="1981200" y="457200"/>
            <a:ext cx="5181600" cy="5486400"/>
            <a:chOff x="1524000" y="762000"/>
            <a:chExt cx="5033963" cy="5791200"/>
          </a:xfrm>
        </p:grpSpPr>
        <p:pic>
          <p:nvPicPr>
            <p:cNvPr id="50181" name="Picture 2" descr="3-11 DNA migration matrix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762000"/>
              <a:ext cx="3662363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2" name="Line 3"/>
            <p:cNvSpPr>
              <a:spLocks noChangeShapeType="1"/>
            </p:cNvSpPr>
            <p:nvPr/>
          </p:nvSpPr>
          <p:spPr bwMode="auto">
            <a:xfrm>
              <a:off x="2362200" y="1371600"/>
              <a:ext cx="0" cy="510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1576480" y="5648854"/>
              <a:ext cx="53975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1752600" y="914400"/>
              <a:ext cx="488950" cy="118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200"/>
                <a:t>-</a:t>
              </a:r>
            </a:p>
          </p:txBody>
        </p:sp>
        <p:sp>
          <p:nvSpPr>
            <p:cNvPr id="50185" name="Oval 7"/>
            <p:cNvSpPr>
              <a:spLocks noChangeArrowheads="1"/>
            </p:cNvSpPr>
            <p:nvPr/>
          </p:nvSpPr>
          <p:spPr bwMode="auto">
            <a:xfrm>
              <a:off x="1676400" y="1295400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erpetua" pitchFamily="18" charset="0"/>
              </a:endParaRPr>
            </a:p>
          </p:txBody>
        </p:sp>
        <p:sp>
          <p:nvSpPr>
            <p:cNvPr id="50186" name="Oval 8"/>
            <p:cNvSpPr>
              <a:spLocks noChangeArrowheads="1"/>
            </p:cNvSpPr>
            <p:nvPr/>
          </p:nvSpPr>
          <p:spPr bwMode="auto">
            <a:xfrm>
              <a:off x="1524000" y="5791200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erpet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1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Controls and Standards</a:t>
            </a:r>
          </a:p>
        </p:txBody>
      </p:sp>
      <p:pic>
        <p:nvPicPr>
          <p:cNvPr id="52227" name="Picture 2" descr="P:\gss2010\T1\inbox\Finished Pictures\Sample Gel.tiff"/>
          <p:cNvPicPr>
            <a:picLocks noChangeAspect="1" noChangeArrowheads="1"/>
          </p:cNvPicPr>
          <p:nvPr/>
        </p:nvPicPr>
        <p:blipFill>
          <a:blip r:embed="rId4"/>
          <a:srcRect l="13580" r="17284" b="16597"/>
          <a:stretch>
            <a:fillRect/>
          </a:stretch>
        </p:blipFill>
        <p:spPr bwMode="auto">
          <a:xfrm>
            <a:off x="1981200" y="1371600"/>
            <a:ext cx="5638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Template 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Initial Cobalt and Strontium Reactions</a:t>
            </a:r>
            <a:endParaRPr lang="en-US" dirty="0"/>
          </a:p>
        </p:txBody>
      </p:sp>
      <p:sp>
        <p:nvSpPr>
          <p:cNvPr id="54275" name="Content Placeholder 5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772400" cy="4572000"/>
          </a:xfrm>
        </p:spPr>
        <p:txBody>
          <a:bodyPr/>
          <a:lstStyle/>
          <a:p>
            <a:r>
              <a:rPr lang="en-US" sz="3400" smtClean="0"/>
              <a:t>Reactions ran for one hour</a:t>
            </a:r>
          </a:p>
          <a:p>
            <a:r>
              <a:rPr lang="en-US" sz="3400" smtClean="0"/>
              <a:t>Trial one gel ran for 45 min</a:t>
            </a:r>
          </a:p>
          <a:p>
            <a:r>
              <a:rPr lang="en-US" sz="3400" smtClean="0"/>
              <a:t>Trial two gel ran for one hour</a:t>
            </a:r>
          </a:p>
          <a:p>
            <a:r>
              <a:rPr lang="en-US" sz="3400" smtClean="0"/>
              <a:t>SYBR green staining time increase</a:t>
            </a:r>
          </a:p>
          <a:p>
            <a:r>
              <a:rPr lang="en-US" sz="3400" smtClean="0"/>
              <a:t>Reactions at 37 </a:t>
            </a:r>
            <a:r>
              <a:rPr lang="en-US" sz="3400" baseline="30000" smtClean="0"/>
              <a:t>o</a:t>
            </a:r>
            <a:r>
              <a:rPr lang="en-US" sz="3400" smtClean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smtClean="0"/>
              <a:t>Cobalt Hexamine: Initial Trials</a:t>
            </a:r>
          </a:p>
        </p:txBody>
      </p:sp>
      <p:pic>
        <p:nvPicPr>
          <p:cNvPr id="55299" name="Picture 2" descr="P:\gss2010\T1\inbox\Finished Pictures\07192010#2.TIFF"/>
          <p:cNvPicPr>
            <a:picLocks noChangeAspect="1" noChangeArrowheads="1"/>
          </p:cNvPicPr>
          <p:nvPr/>
        </p:nvPicPr>
        <p:blipFill>
          <a:blip r:embed="rId4"/>
          <a:srcRect r="13843" b="9077"/>
          <a:stretch>
            <a:fillRect/>
          </a:stretch>
        </p:blipFill>
        <p:spPr bwMode="auto">
          <a:xfrm>
            <a:off x="1676400" y="1447800"/>
            <a:ext cx="6553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Strontium: Initial Trials</a:t>
            </a:r>
          </a:p>
        </p:txBody>
      </p:sp>
      <p:pic>
        <p:nvPicPr>
          <p:cNvPr id="57347" name="Picture 2" descr="P:\gss2010\T1\inbox\Finished Pictures\07192010#1.TIFF"/>
          <p:cNvPicPr>
            <a:picLocks noChangeAspect="1" noChangeArrowheads="1"/>
          </p:cNvPicPr>
          <p:nvPr/>
        </p:nvPicPr>
        <p:blipFill>
          <a:blip r:embed="rId4"/>
          <a:srcRect r="5333" b="13284"/>
          <a:stretch>
            <a:fillRect/>
          </a:stretch>
        </p:blipFill>
        <p:spPr bwMode="auto">
          <a:xfrm>
            <a:off x="1447800" y="1447800"/>
            <a:ext cx="7026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Improvements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447800"/>
            <a:ext cx="7772400" cy="4572000"/>
          </a:xfrm>
        </p:spPr>
        <p:txBody>
          <a:bodyPr/>
          <a:lstStyle/>
          <a:p>
            <a:pPr>
              <a:buFont typeface="Wingdings 2" pitchFamily="18" charset="2"/>
              <a:buAutoNum type="arabicPeriod"/>
            </a:pPr>
            <a:r>
              <a:rPr lang="en-US" sz="3200" smtClean="0"/>
              <a:t>Reaction time increased</a:t>
            </a:r>
          </a:p>
          <a:p>
            <a:pPr marL="800100" lvl="1" indent="-342900"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AutoNum type="arabicPeriod"/>
            </a:pPr>
            <a:r>
              <a:rPr lang="en-US" sz="3200" smtClean="0"/>
              <a:t>Gel Electrophoresis running time increased</a:t>
            </a:r>
          </a:p>
          <a:p>
            <a:pPr marL="800100" lvl="1" indent="-342900"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AutoNum type="arabicPeriod"/>
            </a:pPr>
            <a:r>
              <a:rPr lang="en-US" sz="3200" smtClean="0"/>
              <a:t>SYBR-Green staining time increased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Strontium: Trial 3</a:t>
            </a:r>
          </a:p>
        </p:txBody>
      </p:sp>
      <p:pic>
        <p:nvPicPr>
          <p:cNvPr id="61443" name="Picture 2" descr="P:\gss2010\T1\inbox\Finished Pictures\07232010#3.TIFF"/>
          <p:cNvPicPr>
            <a:picLocks noChangeAspect="1" noChangeArrowheads="1"/>
          </p:cNvPicPr>
          <p:nvPr/>
        </p:nvPicPr>
        <p:blipFill>
          <a:blip r:embed="rId4"/>
          <a:srcRect r="3822" b="14006"/>
          <a:stretch>
            <a:fillRect/>
          </a:stretch>
        </p:blipFill>
        <p:spPr bwMode="auto">
          <a:xfrm>
            <a:off x="1371600" y="1504950"/>
            <a:ext cx="715803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Three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1"/>
          </p:nvPr>
        </p:nvSpPr>
        <p:spPr>
          <a:xfrm>
            <a:off x="1371600" y="1524000"/>
            <a:ext cx="8229600" cy="4525963"/>
          </a:xfrm>
        </p:spPr>
        <p:txBody>
          <a:bodyPr/>
          <a:lstStyle/>
          <a:p>
            <a:r>
              <a:rPr lang="en-US" sz="3600" smtClean="0"/>
              <a:t>DNA – Deoxyribonucleic Acid</a:t>
            </a:r>
          </a:p>
          <a:p>
            <a:r>
              <a:rPr lang="en-US" sz="3600" smtClean="0"/>
              <a:t>RNA – Ribonucleic Acid</a:t>
            </a:r>
          </a:p>
          <a:p>
            <a:r>
              <a:rPr lang="en-US" sz="3600" smtClean="0"/>
              <a:t>Proteins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08375"/>
            <a:ext cx="17224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25" y="3505200"/>
            <a:ext cx="2063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508375"/>
            <a:ext cx="23368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1219200" y="5757863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http://www.scq.ubc.ca/a-monks-flourishing-garden-the-basics-of-molecular-biology-explained/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3429000" y="57404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http://ias-cnsh.org/CNSH%C4%90%E1%BB%99ngV%E1%BA%ADt/CNSHTrongTh%C3%BAY/tabid/60/BlogDate/2009-02-28/DateType/month/Default.aspx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6096000" y="5791200"/>
            <a:ext cx="2209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http://www.mpsciences.com/index-2.html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 descr="Template 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itle 4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772400" cy="1143000"/>
          </a:xfrm>
        </p:spPr>
        <p:txBody>
          <a:bodyPr/>
          <a:lstStyle/>
          <a:p>
            <a:r>
              <a:rPr lang="en-US" sz="2800" smtClean="0"/>
              <a:t>Strontium Trial 3: </a:t>
            </a:r>
            <a:br>
              <a:rPr lang="en-US" sz="2800" smtClean="0"/>
            </a:br>
            <a:r>
              <a:rPr lang="en-US" sz="2800" smtClean="0"/>
              <a:t>Percent of RNA Product After Electrophoresis </a:t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295400" y="1828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Cobalt Hexamine: Trial 3</a:t>
            </a:r>
          </a:p>
        </p:txBody>
      </p:sp>
      <p:pic>
        <p:nvPicPr>
          <p:cNvPr id="64515" name="Picture 2" descr="P:\gss2010\T1\inbox\Finished Pictures\07232010#1.TIFF"/>
          <p:cNvPicPr>
            <a:picLocks noChangeAspect="1" noChangeArrowheads="1"/>
          </p:cNvPicPr>
          <p:nvPr/>
        </p:nvPicPr>
        <p:blipFill>
          <a:blip r:embed="rId4"/>
          <a:srcRect r="8643" b="19576"/>
          <a:stretch>
            <a:fillRect/>
          </a:stretch>
        </p:blipFill>
        <p:spPr bwMode="auto">
          <a:xfrm>
            <a:off x="1465263" y="1447800"/>
            <a:ext cx="691673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Template 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Cobalt Hexamine Trial 3:</a:t>
            </a:r>
            <a:br>
              <a:rPr lang="en-US" sz="2800" smtClean="0"/>
            </a:br>
            <a:r>
              <a:rPr lang="en-US" sz="2800" smtClean="0"/>
              <a:t>Percent of RNA Product after Electrophoresis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914400" y="762000"/>
          <a:ext cx="7772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447800"/>
            <a:ext cx="7772400" cy="4572000"/>
          </a:xfrm>
        </p:spPr>
        <p:txBody>
          <a:bodyPr/>
          <a:lstStyle/>
          <a:p>
            <a:r>
              <a:rPr lang="en-US" sz="3400" smtClean="0"/>
              <a:t>Strontium properties</a:t>
            </a:r>
          </a:p>
          <a:p>
            <a:r>
              <a:rPr lang="en-US" sz="3400" smtClean="0"/>
              <a:t>Cobalt Hexamine properties</a:t>
            </a:r>
          </a:p>
          <a:p>
            <a:r>
              <a:rPr lang="en-US" sz="3400" smtClean="0"/>
              <a:t>Ligand exchange is more important than size</a:t>
            </a:r>
          </a:p>
          <a:p>
            <a:r>
              <a:rPr lang="en-US" sz="3400" smtClean="0"/>
              <a:t>Concentration effects</a:t>
            </a:r>
          </a:p>
          <a:p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 descr="Template 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447800"/>
            <a:ext cx="3749675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Dr. Adam </a:t>
            </a:r>
            <a:r>
              <a:rPr lang="en-US" dirty="0" err="1" smtClean="0"/>
              <a:t>Cassano</a:t>
            </a:r>
            <a:r>
              <a:rPr lang="en-US" dirty="0" smtClean="0"/>
              <a:t> (Break a leg)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Dr. David Miyamoto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Dr. Paul Quinn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John and Laura </a:t>
            </a:r>
            <a:r>
              <a:rPr lang="en-US" dirty="0" err="1" smtClean="0"/>
              <a:t>Overdeck</a:t>
            </a: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Bayer HealthCare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Bristol-Myers Squibb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Jewish Communal Fund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Zucchi</a:t>
            </a:r>
            <a:r>
              <a:rPr lang="en-US" dirty="0" smtClean="0"/>
              <a:t> Trust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Johnson &amp; Johnson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62550" y="1447800"/>
            <a:ext cx="3749675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Roche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Novartis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Crimmins</a:t>
            </a:r>
            <a:r>
              <a:rPr lang="en-US" dirty="0" smtClean="0"/>
              <a:t> Family Charitable Foundation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Independent College Fund of New Jersey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Edward W. and Stella C. Van </a:t>
            </a:r>
            <a:r>
              <a:rPr lang="en-US" dirty="0" err="1" smtClean="0"/>
              <a:t>Houten</a:t>
            </a:r>
            <a:r>
              <a:rPr lang="en-US" dirty="0" smtClean="0"/>
              <a:t> Memorial Fund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Drew University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7" descr="Template 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itle 6"/>
          <p:cNvSpPr>
            <a:spLocks noGrp="1"/>
          </p:cNvSpPr>
          <p:nvPr>
            <p:ph type="title"/>
          </p:nvPr>
        </p:nvSpPr>
        <p:spPr>
          <a:xfrm>
            <a:off x="1371600" y="2514600"/>
            <a:ext cx="2971800" cy="1143000"/>
          </a:xfrm>
        </p:spPr>
        <p:txBody>
          <a:bodyPr/>
          <a:lstStyle/>
          <a:p>
            <a:r>
              <a:rPr lang="en-US" sz="4400" smtClean="0"/>
              <a:t>Questions?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617538"/>
            <a:ext cx="3962400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Came First?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772400" cy="4572000"/>
          </a:xfrm>
        </p:spPr>
        <p:txBody>
          <a:bodyPr/>
          <a:lstStyle/>
          <a:p>
            <a:r>
              <a:rPr lang="en-US" sz="4000" smtClean="0"/>
              <a:t>DNA </a:t>
            </a:r>
          </a:p>
          <a:p>
            <a:r>
              <a:rPr lang="en-US" sz="4000" smtClean="0"/>
              <a:t>Proteins </a:t>
            </a:r>
          </a:p>
          <a:p>
            <a:r>
              <a:rPr lang="en-US" sz="4000" smtClean="0"/>
              <a:t>RNA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657600"/>
            <a:ext cx="67818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676400" y="5410200"/>
            <a:ext cx="297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http://library.thinkquest.org/C0122429/intro/genetics.htm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Ribozymes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r>
              <a:rPr lang="en-US" sz="3100" smtClean="0"/>
              <a:t>RNA is capable of enzyme activities in certain cases</a:t>
            </a:r>
          </a:p>
          <a:p>
            <a:r>
              <a:rPr lang="en-US" sz="3100" smtClean="0"/>
              <a:t>Functions are vital to life</a:t>
            </a:r>
          </a:p>
          <a:p>
            <a:r>
              <a:rPr lang="en-US" sz="3100" smtClean="0"/>
              <a:t>Shows a mixture of functions between DNA and enzymes (proteins)</a:t>
            </a:r>
          </a:p>
          <a:p>
            <a:r>
              <a:rPr lang="en-US" sz="3100" smtClean="0"/>
              <a:t>Newest discovery: DNAzyme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DNAzymes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r>
              <a:rPr lang="en-US" sz="3100" smtClean="0"/>
              <a:t>Discovered in 1997</a:t>
            </a:r>
          </a:p>
          <a:p>
            <a:r>
              <a:rPr lang="en-US" sz="3100" smtClean="0"/>
              <a:t>DNA with enzymatic functions</a:t>
            </a:r>
          </a:p>
          <a:p>
            <a:r>
              <a:rPr lang="en-US" sz="3100" smtClean="0"/>
              <a:t>Capable of site-specific cleavage of RNA molecules </a:t>
            </a:r>
          </a:p>
          <a:p>
            <a:pPr>
              <a:buFont typeface="Wingdings 2" pitchFamily="18" charset="2"/>
              <a:buNone/>
            </a:pPr>
            <a:endParaRPr lang="en-US" sz="3100" smtClean="0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pic>
        <p:nvPicPr>
          <p:cNvPr id="337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72" b="53789"/>
          <a:stretch>
            <a:fillRect/>
          </a:stretch>
        </p:blipFill>
        <p:spPr bwMode="auto">
          <a:xfrm>
            <a:off x="1524000" y="3429000"/>
            <a:ext cx="59436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10-23 DNAzyme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772400" cy="4572000"/>
          </a:xfrm>
        </p:spPr>
        <p:txBody>
          <a:bodyPr/>
          <a:lstStyle/>
          <a:p>
            <a:r>
              <a:rPr lang="en-US" sz="3700" smtClean="0"/>
              <a:t>Cleaves target RNA in a sequence specific manner </a:t>
            </a:r>
          </a:p>
          <a:p>
            <a:r>
              <a:rPr lang="en-US" sz="3700" smtClean="0"/>
              <a:t>Requirement:</a:t>
            </a:r>
          </a:p>
          <a:p>
            <a:pPr lvl="1"/>
            <a:r>
              <a:rPr lang="en-US" sz="3700" smtClean="0"/>
              <a:t>Metal cations as cofactors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10-23 DNAzyme: Previous Research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772400" cy="4572000"/>
          </a:xfrm>
        </p:spPr>
        <p:txBody>
          <a:bodyPr/>
          <a:lstStyle/>
          <a:p>
            <a:r>
              <a:rPr lang="en-US" sz="3400" smtClean="0"/>
              <a:t>Mg</a:t>
            </a:r>
            <a:r>
              <a:rPr lang="en-US" sz="3400" baseline="30000" smtClean="0"/>
              <a:t>2+</a:t>
            </a:r>
            <a:r>
              <a:rPr lang="en-US" sz="3400" smtClean="0"/>
              <a:t> cation works</a:t>
            </a:r>
          </a:p>
          <a:p>
            <a:r>
              <a:rPr lang="en-US" sz="3400" smtClean="0"/>
              <a:t>Monovalent cations not as efficient</a:t>
            </a:r>
          </a:p>
          <a:p>
            <a:r>
              <a:rPr lang="en-US" sz="3400" smtClean="0"/>
              <a:t>Other salts not nearly as effective</a:t>
            </a:r>
          </a:p>
          <a:p>
            <a:r>
              <a:rPr lang="en-US" sz="3400" smtClean="0"/>
              <a:t>Properties of cofactors in reaction still not fully understood</a:t>
            </a:r>
          </a:p>
          <a:p>
            <a:pPr lvl="1"/>
            <a:r>
              <a:rPr lang="en-US" sz="3400" smtClean="0"/>
              <a:t>Role of cofactors in the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Medical Applications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772400" cy="4572000"/>
          </a:xfrm>
        </p:spPr>
        <p:txBody>
          <a:bodyPr/>
          <a:lstStyle/>
          <a:p>
            <a:r>
              <a:rPr lang="en-US" sz="3600" smtClean="0"/>
              <a:t>RNA retroviruses</a:t>
            </a:r>
          </a:p>
          <a:p>
            <a:r>
              <a:rPr lang="en-US" sz="3600" smtClean="0"/>
              <a:t>Treatment can be potentially damaging</a:t>
            </a:r>
          </a:p>
          <a:p>
            <a:r>
              <a:rPr lang="en-US" sz="3600" smtClean="0"/>
              <a:t>DNAzymes show promise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505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429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4800600" y="6096000"/>
            <a:ext cx="3429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http://www.deanza.fhda.edu/workforceed/images/06%20medical%20lab.jpg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1905000" y="6400800"/>
            <a:ext cx="2057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Perpetua" pitchFamily="18" charset="0"/>
              </a:rPr>
              <a:t>http://www.mydogella.com/steth.jpg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Template b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Purpose of Our Project</a:t>
            </a:r>
            <a:endParaRPr lang="en-US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7772400" cy="4572000"/>
          </a:xfrm>
        </p:spPr>
        <p:txBody>
          <a:bodyPr/>
          <a:lstStyle/>
          <a:p>
            <a:r>
              <a:rPr lang="en-US" sz="2700" smtClean="0"/>
              <a:t>Functional mechanism of the 10-23 DNAzyme and its cofactors</a:t>
            </a:r>
          </a:p>
          <a:p>
            <a:r>
              <a:rPr lang="en-US" sz="2700" smtClean="0"/>
              <a:t>Ligand exchange</a:t>
            </a:r>
          </a:p>
          <a:p>
            <a:r>
              <a:rPr lang="en-US" sz="2700" smtClean="0"/>
              <a:t>Ionic Radius</a:t>
            </a:r>
          </a:p>
          <a:p>
            <a:pPr lvl="1"/>
            <a:r>
              <a:rPr lang="en-US" sz="2700" smtClean="0"/>
              <a:t>Charge of the Mg</a:t>
            </a:r>
            <a:r>
              <a:rPr lang="en-US" sz="2700" baseline="30000" smtClean="0"/>
              <a:t>2+</a:t>
            </a:r>
            <a:r>
              <a:rPr lang="en-US" sz="2700" smtClean="0"/>
              <a:t> </a:t>
            </a:r>
          </a:p>
        </p:txBody>
      </p:sp>
      <p:pic>
        <p:nvPicPr>
          <p:cNvPr id="41988" name="Picture 4" descr="C:\Documents and Settings\gsaannadan\Desktop\200px-CoA6Cl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886200"/>
            <a:ext cx="2438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11"/>
          <p:cNvSpPr txBox="1">
            <a:spLocks noChangeArrowheads="1"/>
          </p:cNvSpPr>
          <p:nvPr/>
        </p:nvSpPr>
        <p:spPr bwMode="auto">
          <a:xfrm>
            <a:off x="1219200" y="6248400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http://img.search.com/thumb/f/fd/CoA6Cl3.png/200px-CoA6Cl3.png</a:t>
            </a:r>
          </a:p>
        </p:txBody>
      </p:sp>
      <p:pic>
        <p:nvPicPr>
          <p:cNvPr id="41990" name="Picture 119"/>
          <p:cNvPicPr>
            <a:picLocks noChangeAspect="1" noChangeArrowheads="1"/>
          </p:cNvPicPr>
          <p:nvPr/>
        </p:nvPicPr>
        <p:blipFill>
          <a:blip r:embed="rId5"/>
          <a:srcRect l="11324" t="2174" r="7150" b="4349"/>
          <a:stretch>
            <a:fillRect/>
          </a:stretch>
        </p:blipFill>
        <p:spPr bwMode="auto">
          <a:xfrm>
            <a:off x="4419600" y="2286000"/>
            <a:ext cx="4519613" cy="3408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4343400" y="6248400"/>
            <a:ext cx="411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Perpetua" pitchFamily="18" charset="0"/>
              </a:rPr>
              <a:t>Santoro SF and Joyce GW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TS101881355</Template>
  <TotalTime>869</TotalTime>
  <Words>1142</Words>
  <Application>Microsoft Office PowerPoint</Application>
  <PresentationFormat>On-screen Show (4:3)</PresentationFormat>
  <Paragraphs>212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Perpetua</vt:lpstr>
      <vt:lpstr>Arial</vt:lpstr>
      <vt:lpstr>Franklin Gothic Book</vt:lpstr>
      <vt:lpstr>Wingdings 2</vt:lpstr>
      <vt:lpstr>Calibri</vt:lpstr>
      <vt:lpstr>Wingdings</vt:lpstr>
      <vt:lpstr>Equity</vt:lpstr>
      <vt:lpstr>Office Theme</vt:lpstr>
      <vt:lpstr>Equity</vt:lpstr>
      <vt:lpstr>Equity</vt:lpstr>
      <vt:lpstr>Equity</vt:lpstr>
      <vt:lpstr>Equity</vt:lpstr>
      <vt:lpstr>T1: The effects of metal cations on 10-23 DNAzyme activity </vt:lpstr>
      <vt:lpstr>The Big Three</vt:lpstr>
      <vt:lpstr>Which Came First?</vt:lpstr>
      <vt:lpstr>Ribozymes </vt:lpstr>
      <vt:lpstr>DNAzymes</vt:lpstr>
      <vt:lpstr>10-23 DNAzyme</vt:lpstr>
      <vt:lpstr>10-23 DNAzyme: Previous Research</vt:lpstr>
      <vt:lpstr>Medical Applications </vt:lpstr>
      <vt:lpstr>Purpose of Our Project</vt:lpstr>
      <vt:lpstr>Questions to be Answered</vt:lpstr>
      <vt:lpstr>Reactions</vt:lpstr>
      <vt:lpstr>15% Polyacrylamide PAGE Gel with Urea</vt:lpstr>
      <vt:lpstr>Slide 13</vt:lpstr>
      <vt:lpstr>Controls and Standards</vt:lpstr>
      <vt:lpstr>Initial Cobalt and Strontium Reactions</vt:lpstr>
      <vt:lpstr>Cobalt Hexamine: Initial Trials</vt:lpstr>
      <vt:lpstr>Strontium: Initial Trials</vt:lpstr>
      <vt:lpstr>Experimental Improvements </vt:lpstr>
      <vt:lpstr>Strontium: Trial 3</vt:lpstr>
      <vt:lpstr>Strontium Trial 3:  Percent of RNA Product After Electrophoresis  </vt:lpstr>
      <vt:lpstr>Cobalt Hexamine: Trial 3</vt:lpstr>
      <vt:lpstr>Cobalt Hexamine Trial 3: Percent of RNA Product after Electrophoresis</vt:lpstr>
      <vt:lpstr>Conclusions</vt:lpstr>
      <vt:lpstr>Acknowledgements</vt:lpstr>
      <vt:lpstr>Questions?</vt:lpstr>
    </vt:vector>
  </TitlesOfParts>
  <Company>Drew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COOLEST POWER POINT EVER =)</dc:title>
  <dc:creator>gsmtrivedi</dc:creator>
  <cp:lastModifiedBy>mpapier</cp:lastModifiedBy>
  <cp:revision>99</cp:revision>
  <dcterms:created xsi:type="dcterms:W3CDTF">2010-07-26T20:12:56Z</dcterms:created>
  <dcterms:modified xsi:type="dcterms:W3CDTF">2010-08-09T13:50:13Z</dcterms:modified>
</cp:coreProperties>
</file>