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3"/>
  </p:notesMasterIdLst>
  <p:sldIdLst>
    <p:sldId id="256" r:id="rId2"/>
    <p:sldId id="257" r:id="rId3"/>
    <p:sldId id="258" r:id="rId4"/>
    <p:sldId id="259" r:id="rId5"/>
    <p:sldId id="268" r:id="rId6"/>
    <p:sldId id="269" r:id="rId7"/>
    <p:sldId id="270" r:id="rId8"/>
    <p:sldId id="271" r:id="rId9"/>
    <p:sldId id="260" r:id="rId10"/>
    <p:sldId id="261" r:id="rId11"/>
    <p:sldId id="262" r:id="rId12"/>
    <p:sldId id="263" r:id="rId13"/>
    <p:sldId id="264" r:id="rId14"/>
    <p:sldId id="265" r:id="rId15"/>
    <p:sldId id="266" r:id="rId16"/>
    <p:sldId id="267" r:id="rId17"/>
    <p:sldId id="298" r:id="rId18"/>
    <p:sldId id="278" r:id="rId19"/>
    <p:sldId id="299" r:id="rId20"/>
    <p:sldId id="279" r:id="rId21"/>
    <p:sldId id="300" r:id="rId22"/>
    <p:sldId id="280" r:id="rId23"/>
    <p:sldId id="302" r:id="rId24"/>
    <p:sldId id="290" r:id="rId25"/>
    <p:sldId id="295" r:id="rId26"/>
    <p:sldId id="297" r:id="rId27"/>
    <p:sldId id="291" r:id="rId28"/>
    <p:sldId id="292" r:id="rId29"/>
    <p:sldId id="303" r:id="rId30"/>
    <p:sldId id="293" r:id="rId31"/>
    <p:sldId id="294"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charset="-128"/>
        <a:cs typeface="Arial" charset="0"/>
      </a:defRPr>
    </a:lvl5pPr>
    <a:lvl6pPr marL="2286000" algn="l" defTabSz="914400" rtl="0" eaLnBrk="1" latinLnBrk="0" hangingPunct="1">
      <a:defRPr kern="1200">
        <a:solidFill>
          <a:schemeClr val="tx1"/>
        </a:solidFill>
        <a:latin typeface="Arial" charset="0"/>
        <a:ea typeface="ＭＳ Ｐゴシック" charset="-128"/>
        <a:cs typeface="Arial" charset="0"/>
      </a:defRPr>
    </a:lvl6pPr>
    <a:lvl7pPr marL="2743200" algn="l" defTabSz="914400" rtl="0" eaLnBrk="1" latinLnBrk="0" hangingPunct="1">
      <a:defRPr kern="1200">
        <a:solidFill>
          <a:schemeClr val="tx1"/>
        </a:solidFill>
        <a:latin typeface="Arial" charset="0"/>
        <a:ea typeface="ＭＳ Ｐゴシック" charset="-128"/>
        <a:cs typeface="Arial" charset="0"/>
      </a:defRPr>
    </a:lvl7pPr>
    <a:lvl8pPr marL="3200400" algn="l" defTabSz="914400" rtl="0" eaLnBrk="1" latinLnBrk="0" hangingPunct="1">
      <a:defRPr kern="1200">
        <a:solidFill>
          <a:schemeClr val="tx1"/>
        </a:solidFill>
        <a:latin typeface="Arial" charset="0"/>
        <a:ea typeface="ＭＳ Ｐゴシック" charset="-128"/>
        <a:cs typeface="Arial" charset="0"/>
      </a:defRPr>
    </a:lvl8pPr>
    <a:lvl9pPr marL="3657600" algn="l" defTabSz="914400" rtl="0" eaLnBrk="1" latinLnBrk="0" hangingPunct="1">
      <a:defRPr kern="1200">
        <a:solidFill>
          <a:schemeClr val="tx1"/>
        </a:solidFill>
        <a:latin typeface="Arial" charset="0"/>
        <a:ea typeface="ＭＳ Ｐゴシック"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153" autoAdjust="0"/>
    <p:restoredTop sz="94707" autoAdjust="0"/>
  </p:normalViewPr>
  <p:slideViewPr>
    <p:cSldViewPr>
      <p:cViewPr varScale="1">
        <p:scale>
          <a:sx n="70" d="100"/>
          <a:sy n="70" d="100"/>
        </p:scale>
        <p:origin x="-996" y="-108"/>
      </p:cViewPr>
      <p:guideLst>
        <p:guide orient="horz" pos="2160"/>
        <p:guide pos="2880"/>
      </p:guideLst>
    </p:cSldViewPr>
  </p:slideViewPr>
  <p:outlineViewPr>
    <p:cViewPr>
      <p:scale>
        <a:sx n="33" d="100"/>
        <a:sy n="33" d="100"/>
      </p:scale>
      <p:origin x="0" y="16170"/>
    </p:cViewPr>
  </p:outlineViewPr>
  <p:notesTextViewPr>
    <p:cViewPr>
      <p:scale>
        <a:sx n="100" d="100"/>
        <a:sy n="100" d="100"/>
      </p:scale>
      <p:origin x="0" y="0"/>
    </p:cViewPr>
  </p:notesTextViewPr>
  <p:sorterViewPr>
    <p:cViewPr>
      <p:scale>
        <a:sx n="66" d="100"/>
        <a:sy n="66" d="100"/>
      </p:scale>
      <p:origin x="0" y="142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mn-cs"/>
              </a:defRPr>
            </a:lvl1pPr>
          </a:lstStyle>
          <a:p>
            <a:pPr>
              <a:defRPr/>
            </a:pPr>
            <a:fld id="{9DEF7039-B080-45CE-A65E-D34F3BB9AF63}" type="datetime1">
              <a:rPr lang="en-US"/>
              <a:pPr>
                <a:defRPr/>
              </a:pPr>
              <a:t>8/9/2010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mn-cs"/>
              </a:defRPr>
            </a:lvl1pPr>
          </a:lstStyle>
          <a:p>
            <a:pPr>
              <a:defRPr/>
            </a:pPr>
            <a:fld id="{C91B70F2-CA04-4809-8B5B-C7C0869046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r>
              <a:rPr lang="en-US" smtClean="0"/>
              <a:t>Huge zone of inhibition from the larger colonies mostly gram positive. </a:t>
            </a:r>
          </a:p>
          <a:p>
            <a:pPr eaLnBrk="1" hangingPunct="1">
              <a:spcBef>
                <a:spcPct val="0"/>
              </a:spcBef>
            </a:pPr>
            <a:r>
              <a:rPr lang="en-US" smtClean="0"/>
              <a:t>20 mg/mL – average cup of green tea</a:t>
            </a:r>
          </a:p>
          <a:p>
            <a:pPr eaLnBrk="1" hangingPunct="1">
              <a:spcBef>
                <a:spcPct val="0"/>
              </a:spcBef>
            </a:pPr>
            <a:r>
              <a:rPr lang="en-US" smtClean="0"/>
              <a:t>Since that concentration did not kill the bacteria, we conclude that one cup is not enough.</a:t>
            </a:r>
          </a:p>
          <a:p>
            <a:pPr eaLnBrk="1" hangingPunct="1">
              <a:spcBef>
                <a:spcPct val="0"/>
              </a:spcBef>
            </a:pPr>
            <a:r>
              <a:rPr lang="en-US" smtClean="0"/>
              <a:t>Because our controls showed no zones of inhibition, we can infer that the zones of inhibition produced with higher concentrations of green tea were because of the antimicrobial effects of green tea.</a:t>
            </a:r>
          </a:p>
          <a:p>
            <a:pPr eaLnBrk="1" hangingPunct="1">
              <a:spcBef>
                <a:spcPct val="0"/>
              </a:spcBef>
            </a:pPr>
            <a:r>
              <a:rPr lang="en-US" smtClean="0"/>
              <a:t>Tea was not as efficient at 40 and 60 minutes. Perhaps the green tea became less effective as the leaves were infused in the water longer.</a:t>
            </a:r>
          </a:p>
        </p:txBody>
      </p:sp>
      <p:sp>
        <p:nvSpPr>
          <p:cNvPr id="33795" name="Slide Number Placeholder 3"/>
          <p:cNvSpPr>
            <a:spLocks noGrp="1"/>
          </p:cNvSpPr>
          <p:nvPr>
            <p:ph type="sldNum" sz="quarter" idx="5"/>
          </p:nvPr>
        </p:nvSpPr>
        <p:spPr bwMode="auto">
          <a:noFill/>
          <a:ln>
            <a:miter lim="800000"/>
            <a:headEnd/>
            <a:tailEnd/>
          </a:ln>
        </p:spPr>
        <p:txBody>
          <a:bodyPr/>
          <a:lstStyle/>
          <a:p>
            <a:fld id="{DC6457F1-6E25-437E-841F-B8FF475861E4}" type="slidenum">
              <a:rPr lang="en-US" smtClean="0">
                <a:latin typeface="Calibri" pitchFamily="34" charset="0"/>
              </a:rPr>
              <a:pPr/>
              <a:t>19</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Alcohol does not serve as strong antiseptic since Crest was 2</a:t>
            </a:r>
            <a:r>
              <a:rPr lang="en-US" baseline="30000" smtClean="0"/>
              <a:t>nd</a:t>
            </a:r>
            <a:r>
              <a:rPr lang="en-US" smtClean="0"/>
              <a:t> best.</a:t>
            </a:r>
          </a:p>
          <a:p>
            <a:pPr eaLnBrk="1" hangingPunct="1">
              <a:spcBef>
                <a:spcPct val="0"/>
              </a:spcBef>
            </a:pPr>
            <a:r>
              <a:rPr lang="en-US" smtClean="0"/>
              <a:t>Even though Listerine contains ethanol, it was second to least effective in killing the bacteria.</a:t>
            </a:r>
          </a:p>
          <a:p>
            <a:pPr eaLnBrk="1" hangingPunct="1">
              <a:spcBef>
                <a:spcPct val="0"/>
              </a:spcBef>
            </a:pPr>
            <a:r>
              <a:rPr lang="en-US" smtClean="0"/>
              <a:t>The least effective was Tom’s mouthwash. It contains sodium fluoride, which prevents tooth decay but lacks antibacterial properties.</a:t>
            </a:r>
          </a:p>
          <a:p>
            <a:pPr eaLnBrk="1" hangingPunct="1">
              <a:spcBef>
                <a:spcPct val="0"/>
              </a:spcBef>
            </a:pPr>
            <a:r>
              <a:rPr lang="en-US" smtClean="0"/>
              <a:t>The Tom’s mouthwash and Listerine hardly showed any zones of inhibition, which was similar to the lack of zones of inhibition around the 20 mg/mL of green tea</a:t>
            </a:r>
          </a:p>
          <a:p>
            <a:pPr eaLnBrk="1" hangingPunct="1">
              <a:spcBef>
                <a:spcPct val="0"/>
              </a:spcBef>
            </a:pPr>
            <a:r>
              <a:rPr lang="en-US" smtClean="0"/>
              <a:t>Again, we did not know the bacteria and the measurements were not too accurate.</a:t>
            </a:r>
          </a:p>
          <a:p>
            <a:pPr eaLnBrk="1" hangingPunct="1">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a:lstStyle/>
          <a:p>
            <a:fld id="{AFB468C3-D337-454E-A596-B669836C3440}" type="slidenum">
              <a:rPr lang="en-US" smtClean="0">
                <a:latin typeface="Calibri" pitchFamily="34" charset="0"/>
              </a:rPr>
              <a:pPr/>
              <a:t>21</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previous studies, increased concentrations of green tea killed both gram positive and negative bacteria.</a:t>
            </a:r>
          </a:p>
          <a:p>
            <a:pPr eaLnBrk="1" hangingPunct="1">
              <a:spcBef>
                <a:spcPct val="0"/>
              </a:spcBef>
            </a:pPr>
            <a:r>
              <a:rPr lang="en-US" smtClean="0"/>
              <a:t>Our results are the opposite.</a:t>
            </a:r>
          </a:p>
          <a:p>
            <a:pPr eaLnBrk="1" hangingPunct="1">
              <a:spcBef>
                <a:spcPct val="0"/>
              </a:spcBef>
            </a:pPr>
            <a:r>
              <a:rPr lang="en-US" smtClean="0"/>
              <a:t>One of the controls, the 2.5 mg/mL dish, did exhibit three distinct colonies of bacteria.  If all the controls showed this type of bacteria growth, it could be assumed that the source of contamination was from the green tea.  However, since the 2.5 mg/mL dish was the only control with bacteria, this contamination must have been from an outside source.   </a:t>
            </a:r>
          </a:p>
          <a:p>
            <a:pPr eaLnBrk="1" hangingPunct="1">
              <a:spcBef>
                <a:spcPct val="0"/>
              </a:spcBef>
            </a:pPr>
            <a:endParaRPr lang="en-US" smtClean="0"/>
          </a:p>
        </p:txBody>
      </p:sp>
      <p:sp>
        <p:nvSpPr>
          <p:cNvPr id="39939" name="Slide Number Placeholder 3"/>
          <p:cNvSpPr>
            <a:spLocks noGrp="1"/>
          </p:cNvSpPr>
          <p:nvPr>
            <p:ph type="sldNum" sz="quarter" idx="5"/>
          </p:nvPr>
        </p:nvSpPr>
        <p:spPr bwMode="auto">
          <a:noFill/>
          <a:ln>
            <a:miter lim="800000"/>
            <a:headEnd/>
            <a:tailEnd/>
          </a:ln>
        </p:spPr>
        <p:txBody>
          <a:bodyPr/>
          <a:lstStyle/>
          <a:p>
            <a:fld id="{360F04B4-9231-40CC-8FE0-D73E3CF4A635}" type="slidenum">
              <a:rPr lang="en-US" smtClean="0">
                <a:latin typeface="Calibri" pitchFamily="34" charset="0"/>
              </a:rPr>
              <a:pPr/>
              <a:t>23</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Contamination from air, pipette tip, ineffective sterilization : human error. </a:t>
            </a:r>
          </a:p>
        </p:txBody>
      </p:sp>
      <p:sp>
        <p:nvSpPr>
          <p:cNvPr id="44035" name="Slide Number Placeholder 3"/>
          <p:cNvSpPr>
            <a:spLocks noGrp="1"/>
          </p:cNvSpPr>
          <p:nvPr>
            <p:ph type="sldNum" sz="quarter" idx="5"/>
          </p:nvPr>
        </p:nvSpPr>
        <p:spPr bwMode="auto">
          <a:noFill/>
          <a:ln>
            <a:miter lim="800000"/>
            <a:headEnd/>
            <a:tailEnd/>
          </a:ln>
        </p:spPr>
        <p:txBody>
          <a:bodyPr/>
          <a:lstStyle/>
          <a:p>
            <a:fld id="{9CA325F9-7C1B-4D25-9BE9-0451ADF3621E}" type="slidenum">
              <a:rPr lang="en-US" smtClean="0">
                <a:latin typeface="Calibri" pitchFamily="34" charset="0"/>
              </a:rPr>
              <a:pPr/>
              <a:t>26</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300" smtClean="0"/>
              <a:t>One incubation period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106208F1-7925-4A3B-BE2E-6A109624A5EA}" type="datetime1">
              <a:rPr lang="en-US"/>
              <a:pPr>
                <a:defRPr/>
              </a:pPr>
              <a:t>8/9/2010</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919156E7-132D-4DAF-932C-07DDDEC3EF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659DCEED-29E5-4E77-B972-9CAAA20C6381}" type="datetime1">
              <a:rPr lang="en-US"/>
              <a:pPr>
                <a:defRPr/>
              </a:pPr>
              <a:t>8/9/2010</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1FC399C1-3063-4802-8F4B-DBA885ADDEB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54DBF8-8B1A-4591-A18A-602A0E952C65}" type="datetime1">
              <a:rPr lang="en-US"/>
              <a:pPr>
                <a:defRPr/>
              </a:pPr>
              <a:t>8/9/2010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CBE1E3-2EE2-42C3-8C6E-15FD55E2447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88AD72BF-C928-492A-B953-38FC30283674}" type="datetime1">
              <a:rPr lang="en-US"/>
              <a:pPr>
                <a:defRPr/>
              </a:pPr>
              <a:t>8/9/2010</a:t>
            </a:fld>
            <a:endParaRPr lang="en-US"/>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44D7DB00-4D8F-4150-9456-1EC6CA90800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E0198E1D-82F6-4E27-BF06-38D633BDFABE}" type="datetime1">
              <a:rPr lang="en-US"/>
              <a:pPr>
                <a:defRPr/>
              </a:pPr>
              <a:t>8/9/2010</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756BAE4B-07FC-4C10-85AF-5330F45959F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3725B138-DF4C-4B9E-817A-E553105B1A24}" type="datetime1">
              <a:rPr lang="en-US"/>
              <a:pPr>
                <a:defRPr/>
              </a:pPr>
              <a:t>8/9/2010</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7AE78432-0A3C-4BC5-8172-608139E6C22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2618BB3B-2E85-4221-BF8E-61FF18283CA9}" type="datetime1">
              <a:rPr lang="en-US"/>
              <a:pPr>
                <a:defRPr/>
              </a:pPr>
              <a:t>8/9/2010</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B4AA14AA-A9BD-441F-B43D-34572E772FF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04F96A86-0DEE-4527-A4C3-A7C891E57D77}" type="datetime1">
              <a:rPr lang="en-US"/>
              <a:pPr>
                <a:defRPr/>
              </a:pPr>
              <a:t>8/9/2010</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88ACBA21-3231-4E35-967B-F7803E63E19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5FD5989F-F5D7-4AAE-AF70-3D5172A9EF87}" type="datetime1">
              <a:rPr lang="en-US"/>
              <a:pPr>
                <a:defRPr/>
              </a:pPr>
              <a:t>8/9/2010</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3EE02D17-47C7-461F-9F20-A973ECEABDB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C8E876D1-6E6B-4012-A5F4-547BC73BBBC6}" type="datetime1">
              <a:rPr lang="en-US"/>
              <a:pPr>
                <a:defRPr/>
              </a:pPr>
              <a:t>8/9/2010</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9D36943-2D8E-4B01-850E-31CD9C6C4D1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F2480713-A26E-4F1F-B099-D922A8BB3226}" type="datetime1">
              <a:rPr lang="en-US"/>
              <a:pPr>
                <a:defRPr/>
              </a:pPr>
              <a:t>8/9/2010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3FEB8297-363C-4F9B-AF62-2BE1ACC93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smtClean="0">
                <a:solidFill>
                  <a:schemeClr val="accent1">
                    <a:shade val="75000"/>
                  </a:schemeClr>
                </a:solidFill>
                <a:cs typeface="+mn-cs"/>
              </a:defRPr>
            </a:lvl1pPr>
          </a:lstStyle>
          <a:p>
            <a:pPr>
              <a:defRPr/>
            </a:pPr>
            <a:fld id="{1F8F276E-918C-4B7F-A784-D0D2402C7BA1}" type="datetime1">
              <a:rPr lang="en-US"/>
              <a:pPr>
                <a:defRPr/>
              </a:pPr>
              <a:t>8/9/2010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smtClean="0">
                <a:solidFill>
                  <a:schemeClr val="accent1">
                    <a:shade val="75000"/>
                  </a:schemeClr>
                </a:solidFill>
                <a:cs typeface="+mn-cs"/>
              </a:defRPr>
            </a:lvl1pPr>
          </a:lstStyle>
          <a:p>
            <a:pPr>
              <a:defRPr/>
            </a:pPr>
            <a:fld id="{9CE923C0-BA82-4E95-B6E3-6B1EDF8642B4}"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17" r:id="rId4"/>
    <p:sldLayoutId id="2147483723" r:id="rId5"/>
    <p:sldLayoutId id="2147483718" r:id="rId6"/>
    <p:sldLayoutId id="2147483724" r:id="rId7"/>
    <p:sldLayoutId id="2147483725" r:id="rId8"/>
    <p:sldLayoutId id="2147483726" r:id="rId9"/>
    <p:sldLayoutId id="2147483719" r:id="rId10"/>
    <p:sldLayoutId id="2147483727" r:id="rId11"/>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itchFamily="34" charset="0"/>
        </a:defRPr>
      </a:lvl2pPr>
      <a:lvl3pPr algn="l" rtl="0" fontAlgn="base">
        <a:spcBef>
          <a:spcPct val="0"/>
        </a:spcBef>
        <a:spcAft>
          <a:spcPct val="0"/>
        </a:spcAft>
        <a:defRPr sz="3600">
          <a:solidFill>
            <a:schemeClr val="tx2"/>
          </a:solidFill>
          <a:latin typeface="Franklin Gothic Medium" pitchFamily="34" charset="0"/>
        </a:defRPr>
      </a:lvl3pPr>
      <a:lvl4pPr algn="l" rtl="0" fontAlgn="base">
        <a:spcBef>
          <a:spcPct val="0"/>
        </a:spcBef>
        <a:spcAft>
          <a:spcPct val="0"/>
        </a:spcAft>
        <a:defRPr sz="3600">
          <a:solidFill>
            <a:schemeClr val="tx2"/>
          </a:solidFill>
          <a:latin typeface="Franklin Gothic Medium" pitchFamily="34" charset="0"/>
        </a:defRPr>
      </a:lvl4pPr>
      <a:lvl5pPr algn="l" rtl="0" fontAlgn="base">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fontAlgn="base">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200" y="304800"/>
            <a:ext cx="8229600" cy="1828800"/>
          </a:xfrm>
        </p:spPr>
        <p:txBody>
          <a:bodyPr>
            <a:noAutofit/>
          </a:bodyPr>
          <a:lstStyle/>
          <a:p>
            <a:pPr algn="ctr" fontAlgn="auto">
              <a:spcAft>
                <a:spcPts val="0"/>
              </a:spcAft>
              <a:buClr>
                <a:schemeClr val="bg1">
                  <a:lumMod val="20000"/>
                  <a:lumOff val="80000"/>
                </a:schemeClr>
              </a:buClr>
              <a:defRPr/>
            </a:pPr>
            <a:r>
              <a:rPr lang="en-US" sz="4000" dirty="0" smtClean="0">
                <a:ln w="38100">
                  <a:solidFill>
                    <a:schemeClr val="accent1">
                      <a:lumMod val="60000"/>
                      <a:lumOff val="40000"/>
                    </a:schemeClr>
                  </a:solidFill>
                </a:ln>
                <a:effectLst>
                  <a:outerShdw blurRad="50800" dist="38100" dir="2700000" algn="tl" rotWithShape="0">
                    <a:prstClr val="black">
                      <a:alpha val="40000"/>
                    </a:prstClr>
                  </a:outerShdw>
                </a:effectLst>
              </a:rPr>
              <a:t>The effects of green tea (</a:t>
            </a:r>
            <a:r>
              <a:rPr lang="en-US" sz="4000" i="1" dirty="0" smtClean="0">
                <a:ln w="38100">
                  <a:solidFill>
                    <a:schemeClr val="accent1">
                      <a:lumMod val="60000"/>
                      <a:lumOff val="40000"/>
                    </a:schemeClr>
                  </a:solidFill>
                </a:ln>
                <a:effectLst>
                  <a:outerShdw blurRad="50800" dist="38100" dir="2700000" algn="tl" rotWithShape="0">
                    <a:prstClr val="black">
                      <a:alpha val="40000"/>
                    </a:prstClr>
                  </a:outerShdw>
                </a:effectLst>
              </a:rPr>
              <a:t>camellia </a:t>
            </a:r>
            <a:r>
              <a:rPr lang="en-US" sz="4000" i="1" dirty="0" err="1" smtClean="0">
                <a:ln w="38100">
                  <a:solidFill>
                    <a:schemeClr val="accent1">
                      <a:lumMod val="60000"/>
                      <a:lumOff val="40000"/>
                    </a:schemeClr>
                  </a:solidFill>
                </a:ln>
                <a:effectLst>
                  <a:outerShdw blurRad="50800" dist="38100" dir="2700000" algn="tl" rotWithShape="0">
                    <a:prstClr val="black">
                      <a:alpha val="40000"/>
                    </a:prstClr>
                  </a:outerShdw>
                </a:effectLst>
              </a:rPr>
              <a:t>sinensis</a:t>
            </a:r>
            <a:r>
              <a:rPr lang="en-US" sz="4000" dirty="0" smtClean="0">
                <a:ln w="38100">
                  <a:solidFill>
                    <a:schemeClr val="accent1">
                      <a:lumMod val="60000"/>
                      <a:lumOff val="40000"/>
                    </a:schemeClr>
                  </a:solidFill>
                </a:ln>
                <a:effectLst>
                  <a:outerShdw blurRad="50800" dist="38100" dir="2700000" algn="tl" rotWithShape="0">
                    <a:prstClr val="black">
                      <a:alpha val="40000"/>
                    </a:prstClr>
                  </a:outerShdw>
                </a:effectLst>
              </a:rPr>
              <a:t>) on oral bacteria</a:t>
            </a:r>
            <a:endParaRPr lang="en-US" sz="4000" dirty="0">
              <a:ln w="38100">
                <a:solidFill>
                  <a:schemeClr val="accent1">
                    <a:lumMod val="60000"/>
                    <a:lumOff val="40000"/>
                  </a:schemeClr>
                </a:solidFill>
              </a:ln>
              <a:effectLst>
                <a:outerShdw blurRad="50800" dist="38100" dir="2700000" algn="tl" rotWithShape="0">
                  <a:prstClr val="black">
                    <a:alpha val="40000"/>
                  </a:prstClr>
                </a:outerShdw>
              </a:effectLst>
            </a:endParaRPr>
          </a:p>
        </p:txBody>
      </p:sp>
      <p:sp>
        <p:nvSpPr>
          <p:cNvPr id="14339" name="Subtitle 6"/>
          <p:cNvSpPr>
            <a:spLocks noGrp="1"/>
          </p:cNvSpPr>
          <p:nvPr>
            <p:ph type="subTitle" idx="1"/>
          </p:nvPr>
        </p:nvSpPr>
        <p:spPr>
          <a:xfrm>
            <a:off x="1143000" y="4800600"/>
            <a:ext cx="6705600" cy="1981200"/>
          </a:xfrm>
        </p:spPr>
        <p:txBody>
          <a:bodyPr>
            <a:normAutofit/>
          </a:bodyPr>
          <a:lstStyle/>
          <a:p>
            <a:pPr algn="ctr" fontAlgn="auto">
              <a:spcAft>
                <a:spcPts val="0"/>
              </a:spcAft>
              <a:buClr>
                <a:schemeClr val="bg1">
                  <a:lumMod val="20000"/>
                  <a:lumOff val="80000"/>
                </a:schemeClr>
              </a:buClr>
              <a:buFont typeface="Wingdings 2"/>
              <a:buNone/>
              <a:defRPr/>
            </a:pPr>
            <a:r>
              <a:rPr lang="en-US" sz="2000" dirty="0" smtClean="0"/>
              <a:t>Margaret Axelrod, Sean Berkowitz,</a:t>
            </a:r>
          </a:p>
          <a:p>
            <a:pPr algn="ctr" fontAlgn="auto">
              <a:spcAft>
                <a:spcPts val="0"/>
              </a:spcAft>
              <a:buClr>
                <a:schemeClr val="bg1">
                  <a:lumMod val="20000"/>
                  <a:lumOff val="80000"/>
                </a:schemeClr>
              </a:buClr>
              <a:buFont typeface="Wingdings 2"/>
              <a:buNone/>
              <a:defRPr/>
            </a:pPr>
            <a:r>
              <a:rPr lang="en-US" sz="2000" dirty="0" err="1" smtClean="0"/>
              <a:t>Raina</a:t>
            </a:r>
            <a:r>
              <a:rPr lang="en-US" sz="2000" dirty="0" smtClean="0"/>
              <a:t> </a:t>
            </a:r>
            <a:r>
              <a:rPr lang="en-US" sz="2000" dirty="0" err="1" smtClean="0"/>
              <a:t>Dhir</a:t>
            </a:r>
            <a:r>
              <a:rPr lang="en-US" sz="2000" dirty="0" smtClean="0"/>
              <a:t>, Veronica Gould, </a:t>
            </a:r>
            <a:r>
              <a:rPr lang="en-US" sz="2000" dirty="0" err="1" smtClean="0"/>
              <a:t>Arjun</a:t>
            </a:r>
            <a:r>
              <a:rPr lang="en-US" sz="2000" dirty="0" smtClean="0"/>
              <a:t> Gupta, Eric Li, Jane Park, </a:t>
            </a:r>
            <a:r>
              <a:rPr lang="en-US" sz="2000" dirty="0" err="1" smtClean="0"/>
              <a:t>Amar</a:t>
            </a:r>
            <a:r>
              <a:rPr lang="en-US" sz="2000" dirty="0" smtClean="0"/>
              <a:t> Shah, Kevin Shi, </a:t>
            </a:r>
            <a:r>
              <a:rPr lang="en-US" sz="2000" dirty="0" err="1" smtClean="0"/>
              <a:t>Christelle</a:t>
            </a:r>
            <a:r>
              <a:rPr lang="en-US" sz="2000" dirty="0" smtClean="0"/>
              <a:t> Tan, Ming-Ming Tran</a:t>
            </a:r>
          </a:p>
          <a:p>
            <a:pPr algn="ctr" fontAlgn="auto">
              <a:spcAft>
                <a:spcPts val="0"/>
              </a:spcAft>
              <a:buClr>
                <a:schemeClr val="bg1">
                  <a:lumMod val="20000"/>
                  <a:lumOff val="80000"/>
                </a:schemeClr>
              </a:buClr>
              <a:buFont typeface="Wingdings 2"/>
              <a:buNone/>
              <a:defRPr/>
            </a:pPr>
            <a:r>
              <a:rPr lang="en-US" sz="2000" dirty="0" smtClean="0"/>
              <a:t>Instructor: Mrs. Rachel Sandler</a:t>
            </a:r>
          </a:p>
          <a:p>
            <a:pPr algn="ctr" fontAlgn="auto">
              <a:spcAft>
                <a:spcPts val="0"/>
              </a:spcAft>
              <a:buClr>
                <a:schemeClr val="bg1">
                  <a:lumMod val="20000"/>
                  <a:lumOff val="80000"/>
                </a:schemeClr>
              </a:buClr>
              <a:buFont typeface="Wingdings 2"/>
              <a:buNone/>
              <a:defRPr/>
            </a:pPr>
            <a:r>
              <a:rPr lang="en-US" sz="2000" dirty="0" smtClean="0"/>
              <a:t>Assistant: Tina Varghese</a:t>
            </a:r>
          </a:p>
        </p:txBody>
      </p:sp>
      <p:pic>
        <p:nvPicPr>
          <p:cNvPr id="2" name="Picture 4" descr="P:\gss2010\T3\inbox\Pictures\2010-07-21 15.12.00.jpg"/>
          <p:cNvPicPr>
            <a:picLocks noChangeAspect="1" noChangeArrowheads="1"/>
          </p:cNvPicPr>
          <p:nvPr/>
        </p:nvPicPr>
        <p:blipFill>
          <a:blip r:embed="rId2"/>
          <a:srcRect/>
          <a:stretch>
            <a:fillRect/>
          </a:stretch>
        </p:blipFill>
        <p:spPr bwMode="auto">
          <a:xfrm>
            <a:off x="304800" y="2286000"/>
            <a:ext cx="4114800" cy="2667000"/>
          </a:xfrm>
          <a:prstGeom prst="rect">
            <a:avLst/>
          </a:prstGeom>
          <a:noFill/>
          <a:ln w="9525">
            <a:noFill/>
            <a:miter lim="800000"/>
            <a:headEnd/>
            <a:tailEnd/>
          </a:ln>
        </p:spPr>
      </p:pic>
      <p:pic>
        <p:nvPicPr>
          <p:cNvPr id="14340" name="Picture 7" descr="P:\gss2010\T3\inbox\Pictures\DSC09174.JPG"/>
          <p:cNvPicPr>
            <a:picLocks noChangeAspect="1" noChangeArrowheads="1"/>
          </p:cNvPicPr>
          <p:nvPr/>
        </p:nvPicPr>
        <p:blipFill>
          <a:blip r:embed="rId3"/>
          <a:srcRect/>
          <a:stretch>
            <a:fillRect/>
          </a:stretch>
        </p:blipFill>
        <p:spPr bwMode="auto">
          <a:xfrm>
            <a:off x="4648200" y="2209800"/>
            <a:ext cx="4343400" cy="265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a:t>Preparation of Oral Culture</a:t>
            </a:r>
          </a:p>
        </p:txBody>
      </p:sp>
      <p:sp>
        <p:nvSpPr>
          <p:cNvPr id="23555" name="Rectangle 2"/>
          <p:cNvSpPr>
            <a:spLocks noGrp="1" noChangeArrowheads="1"/>
          </p:cNvSpPr>
          <p:nvPr>
            <p:ph idx="1"/>
          </p:nvPr>
        </p:nvSpPr>
        <p:spPr/>
        <p:txBody>
          <a:bodyPr lIns="64291" tIns="32146" rIns="64291" bIns="32146">
            <a:normAutofit/>
          </a:bodyPr>
          <a:lstStyle/>
          <a:p>
            <a:pPr marL="623888" fontAlgn="auto">
              <a:spcAft>
                <a:spcPts val="0"/>
              </a:spcAft>
              <a:buClr>
                <a:schemeClr val="bg1">
                  <a:lumMod val="20000"/>
                  <a:lumOff val="80000"/>
                </a:schemeClr>
              </a:buClr>
              <a:buFont typeface="Wingdings" pitchFamily="2" charset="2"/>
              <a:buChar char="Ø"/>
              <a:defRPr/>
            </a:pPr>
            <a:r>
              <a:rPr lang="en-US" sz="2200" dirty="0" smtClean="0"/>
              <a:t>Samples from two human mouths </a:t>
            </a:r>
          </a:p>
          <a:p>
            <a:pPr marL="623888" fontAlgn="auto">
              <a:spcAft>
                <a:spcPts val="0"/>
              </a:spcAft>
              <a:buClr>
                <a:schemeClr val="bg1">
                  <a:lumMod val="20000"/>
                  <a:lumOff val="80000"/>
                </a:schemeClr>
              </a:buClr>
              <a:buFont typeface="Wingdings" pitchFamily="2" charset="2"/>
              <a:buChar char="Ø"/>
              <a:defRPr/>
            </a:pPr>
            <a:r>
              <a:rPr lang="en-US" sz="2200" dirty="0" smtClean="0"/>
              <a:t>Streaked on </a:t>
            </a:r>
            <a:r>
              <a:rPr lang="en-US" sz="2200" dirty="0" err="1" smtClean="0"/>
              <a:t>tryptic</a:t>
            </a:r>
            <a:r>
              <a:rPr lang="en-US" sz="2200" dirty="0" smtClean="0"/>
              <a:t> soy agar plates with 5% sheep’s blood</a:t>
            </a:r>
          </a:p>
          <a:p>
            <a:pPr marL="623888" fontAlgn="auto">
              <a:spcAft>
                <a:spcPts val="0"/>
              </a:spcAft>
              <a:buClr>
                <a:schemeClr val="bg1">
                  <a:lumMod val="20000"/>
                  <a:lumOff val="80000"/>
                </a:schemeClr>
              </a:buClr>
              <a:buFont typeface="Wingdings" pitchFamily="2" charset="2"/>
              <a:buChar char="Ø"/>
              <a:defRPr/>
            </a:pPr>
            <a:r>
              <a:rPr lang="en-US" sz="2200" dirty="0" smtClean="0"/>
              <a:t>Incubated at 37</a:t>
            </a:r>
            <a:r>
              <a:rPr lang="en-US" sz="2200" baseline="50000" dirty="0" smtClean="0"/>
              <a:t>o</a:t>
            </a:r>
            <a:r>
              <a:rPr lang="en-US" sz="2200" dirty="0" smtClean="0"/>
              <a:t>C for 72 hours</a:t>
            </a:r>
          </a:p>
        </p:txBody>
      </p:sp>
      <p:pic>
        <p:nvPicPr>
          <p:cNvPr id="2" name="Picture 2" descr="P:\gss2010\T3\inbox\Pictures\2010-07-21 15.14.04.jpg"/>
          <p:cNvPicPr>
            <a:picLocks noChangeAspect="1" noChangeArrowheads="1"/>
          </p:cNvPicPr>
          <p:nvPr/>
        </p:nvPicPr>
        <p:blipFill>
          <a:blip r:embed="rId2"/>
          <a:srcRect/>
          <a:stretch>
            <a:fillRect/>
          </a:stretch>
        </p:blipFill>
        <p:spPr bwMode="auto">
          <a:xfrm>
            <a:off x="2286000" y="3124200"/>
            <a:ext cx="4648200" cy="3471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a:t>Paper Disk </a:t>
            </a:r>
            <a:r>
              <a:rPr lang="en-US" dirty="0" smtClean="0"/>
              <a:t>Diffusion (PDD)</a:t>
            </a:r>
            <a:endParaRPr lang="en-US" dirty="0"/>
          </a:p>
        </p:txBody>
      </p:sp>
      <p:graphicFrame>
        <p:nvGraphicFramePr>
          <p:cNvPr id="18435" name="Group 3"/>
          <p:cNvGraphicFramePr>
            <a:graphicFrameLocks noGrp="1"/>
          </p:cNvGraphicFramePr>
          <p:nvPr/>
        </p:nvGraphicFramePr>
        <p:xfrm>
          <a:off x="381000" y="1828800"/>
          <a:ext cx="4114800" cy="4267200"/>
        </p:xfrm>
        <a:graphic>
          <a:graphicData uri="http://schemas.openxmlformats.org/drawingml/2006/table">
            <a:tbl>
              <a:tblPr>
                <a:tableStyleId>{284E427A-3D55-4303-BF80-6455036E1DE7}</a:tableStyleId>
              </a:tblPr>
              <a:tblGrid>
                <a:gridCol w="1810512"/>
                <a:gridCol w="2304288"/>
              </a:tblGrid>
              <a:tr h="60960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Brewing Time (min)</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Concentration (mg/</a:t>
                      </a:r>
                      <a:r>
                        <a:rPr kumimoji="0" lang="en-US" sz="1600" u="none" strike="noStrike" cap="none" normalizeH="0" baseline="0" dirty="0" err="1" smtClean="0">
                          <a:ln>
                            <a:noFill/>
                          </a:ln>
                          <a:solidFill>
                            <a:srgbClr val="000000"/>
                          </a:solidFill>
                          <a:effectLst/>
                          <a:sym typeface="Arial" charset="0"/>
                        </a:rPr>
                        <a:t>mL</a:t>
                      </a:r>
                      <a:r>
                        <a:rPr kumimoji="0" lang="en-US" sz="1600" u="none" strike="noStrike" cap="none" normalizeH="0" baseline="0" dirty="0" smtClean="0">
                          <a:ln>
                            <a:noFill/>
                          </a:ln>
                          <a:solidFill>
                            <a:srgbClr val="000000"/>
                          </a:solidFill>
                          <a:effectLst/>
                          <a:sym typeface="Arial" charset="0"/>
                        </a:rPr>
                        <a:t>)</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192673">
                <a:tc rowSpan="5">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60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tx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20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tx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40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tx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60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tx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80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r>
              <a:tr h="192673">
                <a:tc rowSpan="5">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40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20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40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60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80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r>
              <a:tr h="192673">
                <a:tc rowSpan="5">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20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20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40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60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tcPr>
                </a:tc>
              </a:tr>
              <a:tr h="192673">
                <a:tc vMerge="1">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endParaRPr kumimoji="0" lang="en-US" sz="1600" b="0" i="0" u="none" strike="noStrike" cap="none" normalizeH="0" baseline="0" dirty="0" smtClean="0">
                        <a:ln>
                          <a:noFill/>
                        </a:ln>
                        <a:solidFill>
                          <a:schemeClr val="bg1"/>
                        </a:solidFill>
                        <a:effectLst/>
                        <a:latin typeface="Arial" charset="0"/>
                        <a:cs typeface="Arial" charset="0"/>
                        <a:sym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600" u="none" strike="noStrike" cap="none" normalizeH="0" baseline="0" dirty="0" smtClean="0">
                          <a:ln>
                            <a:noFill/>
                          </a:ln>
                          <a:solidFill>
                            <a:srgbClr val="000000"/>
                          </a:solidFill>
                          <a:effectLst/>
                          <a:sym typeface="Arial" charset="0"/>
                        </a:rPr>
                        <a:t>80</a:t>
                      </a:r>
                      <a:endParaRPr kumimoji="0" lang="en-US" sz="1600" b="0" i="0" u="none" strike="noStrike" cap="none" normalizeH="0" baseline="0" dirty="0" smtClean="0">
                        <a:ln>
                          <a:noFill/>
                        </a:ln>
                        <a:solidFill>
                          <a:srgbClr val="000000"/>
                        </a:solidFill>
                        <a:effectLst/>
                        <a:latin typeface="Arial" charset="0"/>
                        <a:cs typeface="Arial" charset="0"/>
                        <a:sym typeface="Arial" charset="0"/>
                      </a:endParaRPr>
                    </a:p>
                  </a:txBody>
                  <a:tcPr marL="0" marR="0" marT="0" marB="0" anchor="ctr" horzOverflow="overflow">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r>
            </a:tbl>
          </a:graphicData>
        </a:graphic>
      </p:graphicFrame>
      <p:pic>
        <p:nvPicPr>
          <p:cNvPr id="24579" name="Picture 167"/>
          <p:cNvPicPr>
            <a:picLocks noChangeAspect="1" noChangeArrowheads="1"/>
          </p:cNvPicPr>
          <p:nvPr/>
        </p:nvPicPr>
        <p:blipFill>
          <a:blip r:embed="rId2"/>
          <a:srcRect/>
          <a:stretch>
            <a:fillRect/>
          </a:stretch>
        </p:blipFill>
        <p:spPr bwMode="auto">
          <a:xfrm>
            <a:off x="4648200" y="2362200"/>
            <a:ext cx="4052888" cy="27019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a:t>Paper Disk Diffusion</a:t>
            </a:r>
          </a:p>
        </p:txBody>
      </p:sp>
      <p:pic>
        <p:nvPicPr>
          <p:cNvPr id="25602" name="Picture 3"/>
          <p:cNvPicPr>
            <a:picLocks noChangeAspect="1" noChangeArrowheads="1"/>
          </p:cNvPicPr>
          <p:nvPr/>
        </p:nvPicPr>
        <p:blipFill>
          <a:blip r:embed="rId2"/>
          <a:srcRect/>
          <a:stretch>
            <a:fillRect/>
          </a:stretch>
        </p:blipFill>
        <p:spPr bwMode="auto">
          <a:xfrm>
            <a:off x="304800" y="1441450"/>
            <a:ext cx="2697163" cy="4044950"/>
          </a:xfrm>
          <a:prstGeom prst="rect">
            <a:avLst/>
          </a:prstGeom>
          <a:noFill/>
          <a:ln w="12700">
            <a:noFill/>
            <a:miter lim="800000"/>
            <a:headEnd/>
            <a:tailEnd/>
          </a:ln>
        </p:spPr>
      </p:pic>
      <p:pic>
        <p:nvPicPr>
          <p:cNvPr id="25603" name="Picture 4"/>
          <p:cNvPicPr>
            <a:picLocks noChangeAspect="1" noChangeArrowheads="1"/>
          </p:cNvPicPr>
          <p:nvPr/>
        </p:nvPicPr>
        <p:blipFill>
          <a:blip r:embed="rId3"/>
          <a:srcRect/>
          <a:stretch>
            <a:fillRect/>
          </a:stretch>
        </p:blipFill>
        <p:spPr bwMode="auto">
          <a:xfrm>
            <a:off x="5486400" y="1371600"/>
            <a:ext cx="3581400" cy="2387600"/>
          </a:xfrm>
          <a:prstGeom prst="rect">
            <a:avLst/>
          </a:prstGeom>
          <a:noFill/>
          <a:ln w="12700">
            <a:noFill/>
            <a:miter lim="800000"/>
            <a:headEnd/>
            <a:tailEnd/>
          </a:ln>
        </p:spPr>
      </p:pic>
      <p:pic>
        <p:nvPicPr>
          <p:cNvPr id="25604" name="Picture 3"/>
          <p:cNvPicPr>
            <a:picLocks noChangeAspect="1" noChangeArrowheads="1"/>
          </p:cNvPicPr>
          <p:nvPr/>
        </p:nvPicPr>
        <p:blipFill>
          <a:blip r:embed="rId4"/>
          <a:srcRect/>
          <a:stretch>
            <a:fillRect/>
          </a:stretch>
        </p:blipFill>
        <p:spPr bwMode="auto">
          <a:xfrm>
            <a:off x="3124200" y="3886200"/>
            <a:ext cx="3748088" cy="28003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a:t>Paper Disk Diffusion</a:t>
            </a:r>
          </a:p>
        </p:txBody>
      </p:sp>
      <p:sp>
        <p:nvSpPr>
          <p:cNvPr id="26627" name="Rectangle 2"/>
          <p:cNvSpPr>
            <a:spLocks noGrp="1" noChangeArrowheads="1"/>
          </p:cNvSpPr>
          <p:nvPr>
            <p:ph sz="half" idx="1"/>
          </p:nvPr>
        </p:nvSpPr>
        <p:spPr>
          <a:xfrm>
            <a:off x="457200" y="1951038"/>
            <a:ext cx="4038600" cy="4525962"/>
          </a:xfrm>
        </p:spPr>
        <p:txBody>
          <a:bodyPr lIns="64291" tIns="32146" rIns="64291" bIns="32146">
            <a:normAutofit/>
          </a:bodyPr>
          <a:lstStyle/>
          <a:p>
            <a:pPr marL="623888" fontAlgn="auto">
              <a:spcAft>
                <a:spcPts val="0"/>
              </a:spcAft>
              <a:buClr>
                <a:schemeClr val="bg1">
                  <a:lumMod val="20000"/>
                  <a:lumOff val="80000"/>
                </a:schemeClr>
              </a:buClr>
              <a:buFont typeface="Wingdings" pitchFamily="2" charset="2"/>
              <a:buChar char="Ø"/>
              <a:defRPr/>
            </a:pPr>
            <a:r>
              <a:rPr lang="en-US" sz="2000" dirty="0" smtClean="0"/>
              <a:t>Act® Restoring™</a:t>
            </a:r>
          </a:p>
          <a:p>
            <a:pPr marL="623888" fontAlgn="auto">
              <a:spcAft>
                <a:spcPts val="0"/>
              </a:spcAft>
              <a:buClr>
                <a:schemeClr val="bg1">
                  <a:lumMod val="20000"/>
                  <a:lumOff val="80000"/>
                </a:schemeClr>
              </a:buClr>
              <a:buFont typeface="Wingdings" pitchFamily="2" charset="2"/>
              <a:buChar char="Ø"/>
              <a:defRPr/>
            </a:pPr>
            <a:r>
              <a:rPr lang="en-US" sz="2000" dirty="0" smtClean="0"/>
              <a:t>Oasis® Moisturizing Mouthwash</a:t>
            </a:r>
          </a:p>
          <a:p>
            <a:pPr marL="623888" fontAlgn="auto">
              <a:spcAft>
                <a:spcPts val="0"/>
              </a:spcAft>
              <a:buClr>
                <a:schemeClr val="bg1">
                  <a:lumMod val="20000"/>
                  <a:lumOff val="80000"/>
                </a:schemeClr>
              </a:buClr>
              <a:buFont typeface="Wingdings" pitchFamily="2" charset="2"/>
              <a:buChar char="Ø"/>
              <a:defRPr/>
            </a:pPr>
            <a:r>
              <a:rPr lang="en-US" sz="2000" dirty="0" smtClean="0"/>
              <a:t>Tom’s of Maine® Natural Cleansing Mouthwash</a:t>
            </a:r>
          </a:p>
          <a:p>
            <a:pPr marL="623888" fontAlgn="auto">
              <a:spcAft>
                <a:spcPts val="0"/>
              </a:spcAft>
              <a:buClr>
                <a:schemeClr val="bg1">
                  <a:lumMod val="20000"/>
                  <a:lumOff val="80000"/>
                </a:schemeClr>
              </a:buClr>
              <a:buFont typeface="Wingdings" pitchFamily="2" charset="2"/>
              <a:buChar char="Ø"/>
              <a:defRPr/>
            </a:pPr>
            <a:r>
              <a:rPr lang="en-US" sz="2000" dirty="0" smtClean="0"/>
              <a:t>Scope® Original Mint Mouthwash</a:t>
            </a:r>
          </a:p>
          <a:p>
            <a:pPr marL="623888" fontAlgn="auto">
              <a:spcAft>
                <a:spcPts val="0"/>
              </a:spcAft>
              <a:buClr>
                <a:schemeClr val="bg1">
                  <a:lumMod val="20000"/>
                  <a:lumOff val="80000"/>
                </a:schemeClr>
              </a:buClr>
              <a:buFont typeface="Wingdings" pitchFamily="2" charset="2"/>
              <a:buChar char="Ø"/>
              <a:defRPr/>
            </a:pPr>
            <a:r>
              <a:rPr lang="en-US" sz="2000" dirty="0" smtClean="0"/>
              <a:t>Listerine® Antiseptic</a:t>
            </a:r>
          </a:p>
          <a:p>
            <a:pPr marL="623888" fontAlgn="auto">
              <a:spcAft>
                <a:spcPts val="0"/>
              </a:spcAft>
              <a:buClr>
                <a:schemeClr val="bg1">
                  <a:lumMod val="20000"/>
                  <a:lumOff val="80000"/>
                </a:schemeClr>
              </a:buClr>
              <a:buFont typeface="Wingdings" pitchFamily="2" charset="2"/>
              <a:buChar char="Ø"/>
              <a:defRPr/>
            </a:pPr>
            <a:r>
              <a:rPr lang="en-US" sz="2000" dirty="0" smtClean="0"/>
              <a:t>Crest® Pro-Health™</a:t>
            </a:r>
          </a:p>
          <a:p>
            <a:pPr marL="623888" fontAlgn="auto">
              <a:spcAft>
                <a:spcPts val="0"/>
              </a:spcAft>
              <a:buClr>
                <a:schemeClr val="bg1">
                  <a:lumMod val="20000"/>
                  <a:lumOff val="80000"/>
                </a:schemeClr>
              </a:buClr>
              <a:buFont typeface="Wingdings" pitchFamily="2" charset="2"/>
              <a:buChar char="Ø"/>
              <a:defRPr/>
            </a:pPr>
            <a:r>
              <a:rPr lang="en-US" sz="2000" dirty="0" err="1" smtClean="0"/>
              <a:t>Cēpacol</a:t>
            </a:r>
            <a:r>
              <a:rPr lang="en-US" sz="2000" dirty="0" smtClean="0"/>
              <a:t>® Antibacterial Mouthwash with </a:t>
            </a:r>
            <a:r>
              <a:rPr lang="en-US" sz="2000" dirty="0" err="1" smtClean="0"/>
              <a:t>Ceepryn</a:t>
            </a:r>
            <a:r>
              <a:rPr lang="en-US" sz="2000" dirty="0" smtClean="0"/>
              <a:t>®</a:t>
            </a:r>
          </a:p>
        </p:txBody>
      </p:sp>
      <p:pic>
        <p:nvPicPr>
          <p:cNvPr id="2" name="Picture 3"/>
          <p:cNvPicPr>
            <a:picLocks noChangeAspect="1" noChangeArrowheads="1"/>
          </p:cNvPicPr>
          <p:nvPr/>
        </p:nvPicPr>
        <p:blipFill>
          <a:blip r:embed="rId2"/>
          <a:srcRect/>
          <a:stretch>
            <a:fillRect/>
          </a:stretch>
        </p:blipFill>
        <p:spPr bwMode="auto">
          <a:xfrm>
            <a:off x="4572000" y="2163763"/>
            <a:ext cx="4243388" cy="317023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892969" y="178594"/>
            <a:ext cx="7277695" cy="1634133"/>
          </a:xfrm>
        </p:spPr>
        <p:txBody>
          <a:bodyPr lIns="64291" tIns="32146" rIns="64291" bIns="32146"/>
          <a:lstStyle/>
          <a:p>
            <a:pPr algn="ctr" fontAlgn="auto">
              <a:spcAft>
                <a:spcPts val="0"/>
              </a:spcAft>
              <a:buClr>
                <a:schemeClr val="bg1">
                  <a:lumMod val="20000"/>
                  <a:lumOff val="80000"/>
                </a:schemeClr>
              </a:buClr>
              <a:defRPr/>
            </a:pPr>
            <a:r>
              <a:rPr lang="en-US" dirty="0"/>
              <a:t>Minimum Inhibitory Concentration (MIC)</a:t>
            </a:r>
          </a:p>
        </p:txBody>
      </p:sp>
      <p:sp>
        <p:nvSpPr>
          <p:cNvPr id="27651" name="Rectangle 2"/>
          <p:cNvSpPr>
            <a:spLocks noGrp="1" noChangeArrowheads="1"/>
          </p:cNvSpPr>
          <p:nvPr>
            <p:ph idx="1"/>
          </p:nvPr>
        </p:nvSpPr>
        <p:spPr>
          <a:xfrm>
            <a:off x="685800" y="1752600"/>
            <a:ext cx="7413625" cy="2209800"/>
          </a:xfrm>
        </p:spPr>
        <p:txBody>
          <a:bodyPr lIns="64291" tIns="32146" rIns="64291" bIns="32146">
            <a:normAutofit/>
          </a:bodyPr>
          <a:lstStyle/>
          <a:p>
            <a:pPr marL="623888" fontAlgn="auto">
              <a:spcAft>
                <a:spcPts val="0"/>
              </a:spcAft>
              <a:buClr>
                <a:schemeClr val="bg1">
                  <a:lumMod val="20000"/>
                  <a:lumOff val="80000"/>
                </a:schemeClr>
              </a:buClr>
              <a:buFont typeface="Wingdings" pitchFamily="2" charset="2"/>
              <a:buChar char="Ø"/>
              <a:defRPr/>
            </a:pPr>
            <a:r>
              <a:rPr lang="en-US" sz="2000" dirty="0" smtClean="0"/>
              <a:t>Brewed at 90</a:t>
            </a:r>
            <a:r>
              <a:rPr lang="en-US" sz="2000" baseline="50000" dirty="0" smtClean="0"/>
              <a:t>o</a:t>
            </a:r>
            <a:r>
              <a:rPr lang="en-US" sz="2000" dirty="0" smtClean="0"/>
              <a:t>C for 20 minutes with concentrations of 0, 1.5, 2.5, 3.5, 4.5, 5.5, 6.5, and 7.5 mg/</a:t>
            </a:r>
            <a:r>
              <a:rPr lang="en-US" sz="2000" dirty="0" err="1" smtClean="0"/>
              <a:t>mL</a:t>
            </a:r>
            <a:endParaRPr lang="en-US" sz="2000" dirty="0" smtClean="0"/>
          </a:p>
          <a:p>
            <a:pPr marL="623888" fontAlgn="auto">
              <a:spcAft>
                <a:spcPts val="0"/>
              </a:spcAft>
              <a:buClr>
                <a:schemeClr val="bg1">
                  <a:lumMod val="20000"/>
                  <a:lumOff val="80000"/>
                </a:schemeClr>
              </a:buClr>
              <a:buFont typeface="Wingdings" pitchFamily="2" charset="2"/>
              <a:buChar char="Ø"/>
              <a:defRPr/>
            </a:pPr>
            <a:r>
              <a:rPr lang="en-US" sz="2000" dirty="0" smtClean="0"/>
              <a:t>Test tubes prepared with 4.9 </a:t>
            </a:r>
            <a:r>
              <a:rPr lang="en-US" sz="2000" dirty="0" err="1" smtClean="0"/>
              <a:t>mL</a:t>
            </a:r>
            <a:r>
              <a:rPr lang="en-US" sz="2000" dirty="0" smtClean="0"/>
              <a:t> </a:t>
            </a:r>
            <a:r>
              <a:rPr lang="en-US" sz="2000" dirty="0" err="1" smtClean="0"/>
              <a:t>tryptic</a:t>
            </a:r>
            <a:r>
              <a:rPr lang="en-US" sz="2000" dirty="0" smtClean="0"/>
              <a:t> soy broth, 5 </a:t>
            </a:r>
            <a:r>
              <a:rPr lang="en-US" sz="2000" dirty="0" err="1" smtClean="0"/>
              <a:t>mL</a:t>
            </a:r>
            <a:r>
              <a:rPr lang="en-US" sz="2000" dirty="0" smtClean="0"/>
              <a:t> green tea, and 0.1 </a:t>
            </a:r>
            <a:r>
              <a:rPr lang="en-US" sz="2000" dirty="0" err="1" smtClean="0"/>
              <a:t>mL</a:t>
            </a:r>
            <a:r>
              <a:rPr lang="en-US" sz="2000" dirty="0" smtClean="0"/>
              <a:t> oral culture or </a:t>
            </a:r>
            <a:r>
              <a:rPr lang="en-US" sz="2000" dirty="0" err="1" smtClean="0"/>
              <a:t>tryptic</a:t>
            </a:r>
            <a:r>
              <a:rPr lang="en-US" sz="2000" dirty="0" smtClean="0"/>
              <a:t> soy broth (control)</a:t>
            </a:r>
          </a:p>
        </p:txBody>
      </p:sp>
      <p:pic>
        <p:nvPicPr>
          <p:cNvPr id="2" name="Picture 3"/>
          <p:cNvPicPr>
            <a:picLocks noChangeAspect="1" noChangeArrowheads="1"/>
          </p:cNvPicPr>
          <p:nvPr/>
        </p:nvPicPr>
        <p:blipFill>
          <a:blip r:embed="rId2"/>
          <a:srcRect/>
          <a:stretch>
            <a:fillRect/>
          </a:stretch>
        </p:blipFill>
        <p:spPr bwMode="auto">
          <a:xfrm>
            <a:off x="457200" y="3475038"/>
            <a:ext cx="4044950" cy="2697162"/>
          </a:xfrm>
          <a:prstGeom prst="rect">
            <a:avLst/>
          </a:prstGeom>
          <a:noFill/>
          <a:ln w="12700">
            <a:noFill/>
            <a:miter lim="800000"/>
            <a:headEnd/>
            <a:tailEnd/>
          </a:ln>
        </p:spPr>
      </p:pic>
      <p:pic>
        <p:nvPicPr>
          <p:cNvPr id="27652" name="Picture 3"/>
          <p:cNvPicPr>
            <a:picLocks noChangeAspect="1" noChangeArrowheads="1"/>
          </p:cNvPicPr>
          <p:nvPr/>
        </p:nvPicPr>
        <p:blipFill>
          <a:blip r:embed="rId3"/>
          <a:srcRect/>
          <a:stretch>
            <a:fillRect/>
          </a:stretch>
        </p:blipFill>
        <p:spPr bwMode="auto">
          <a:xfrm>
            <a:off x="4800600" y="3429000"/>
            <a:ext cx="4114800" cy="27432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a:t>MIC</a:t>
            </a:r>
          </a:p>
        </p:txBody>
      </p:sp>
      <p:sp>
        <p:nvSpPr>
          <p:cNvPr id="28675" name="Rectangle 2"/>
          <p:cNvSpPr>
            <a:spLocks noGrp="1" noChangeArrowheads="1"/>
          </p:cNvSpPr>
          <p:nvPr>
            <p:ph idx="1"/>
          </p:nvPr>
        </p:nvSpPr>
        <p:spPr>
          <a:xfrm>
            <a:off x="762000" y="1447800"/>
            <a:ext cx="3786188" cy="3276600"/>
          </a:xfrm>
        </p:spPr>
        <p:txBody>
          <a:bodyPr lIns="64291" tIns="32146" rIns="64291" bIns="32146">
            <a:normAutofit/>
          </a:bodyPr>
          <a:lstStyle/>
          <a:p>
            <a:pPr marL="623888" fontAlgn="auto">
              <a:spcAft>
                <a:spcPts val="0"/>
              </a:spcAft>
              <a:buClr>
                <a:schemeClr val="bg1">
                  <a:lumMod val="20000"/>
                  <a:lumOff val="80000"/>
                </a:schemeClr>
              </a:buClr>
              <a:buFont typeface="Wingdings" pitchFamily="2" charset="2"/>
              <a:buChar char="Ø"/>
              <a:defRPr/>
            </a:pPr>
            <a:r>
              <a:rPr lang="en-US" sz="2500" dirty="0" smtClean="0"/>
              <a:t>0.1 </a:t>
            </a:r>
            <a:r>
              <a:rPr lang="en-US" sz="2500" dirty="0" err="1" smtClean="0"/>
              <a:t>mL</a:t>
            </a:r>
            <a:r>
              <a:rPr lang="en-US" sz="2500" dirty="0" smtClean="0"/>
              <a:t> of each sample was removed and spread on </a:t>
            </a:r>
            <a:r>
              <a:rPr lang="en-US" sz="2500" dirty="0" err="1" smtClean="0"/>
              <a:t>tryptic</a:t>
            </a:r>
            <a:r>
              <a:rPr lang="en-US" sz="2500" dirty="0" smtClean="0"/>
              <a:t> soy agar plates</a:t>
            </a:r>
          </a:p>
          <a:p>
            <a:pPr marL="623888" fontAlgn="auto">
              <a:spcAft>
                <a:spcPts val="0"/>
              </a:spcAft>
              <a:buClr>
                <a:schemeClr val="bg1">
                  <a:lumMod val="20000"/>
                  <a:lumOff val="80000"/>
                </a:schemeClr>
              </a:buClr>
              <a:buFont typeface="Wingdings 2"/>
              <a:buNone/>
              <a:defRPr/>
            </a:pPr>
            <a:endParaRPr lang="en-US" sz="2500" dirty="0" smtClean="0"/>
          </a:p>
          <a:p>
            <a:pPr marL="623888" fontAlgn="auto">
              <a:spcAft>
                <a:spcPts val="0"/>
              </a:spcAft>
              <a:buClr>
                <a:schemeClr val="bg1">
                  <a:lumMod val="20000"/>
                  <a:lumOff val="80000"/>
                </a:schemeClr>
              </a:buClr>
              <a:buFont typeface="Wingdings" pitchFamily="2" charset="2"/>
              <a:buChar char="Ø"/>
              <a:defRPr/>
            </a:pPr>
            <a:r>
              <a:rPr lang="en-US" sz="2500" dirty="0" smtClean="0"/>
              <a:t>The plates were visually examined for bacterial growth</a:t>
            </a:r>
          </a:p>
        </p:txBody>
      </p:sp>
      <p:pic>
        <p:nvPicPr>
          <p:cNvPr id="2" name="Picture 3"/>
          <p:cNvPicPr>
            <a:picLocks noChangeAspect="1" noChangeArrowheads="1"/>
          </p:cNvPicPr>
          <p:nvPr/>
        </p:nvPicPr>
        <p:blipFill>
          <a:blip r:embed="rId2"/>
          <a:srcRect/>
          <a:stretch>
            <a:fillRect/>
          </a:stretch>
        </p:blipFill>
        <p:spPr bwMode="auto">
          <a:xfrm>
            <a:off x="4973638" y="1503363"/>
            <a:ext cx="3660775" cy="48990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smtClean="0"/>
              <a:t>Oral Rinsing Study</a:t>
            </a:r>
            <a:endParaRPr lang="en-US" dirty="0"/>
          </a:p>
        </p:txBody>
      </p:sp>
      <p:sp>
        <p:nvSpPr>
          <p:cNvPr id="29699" name="Rectangle 2"/>
          <p:cNvSpPr>
            <a:spLocks noGrp="1" noChangeArrowheads="1"/>
          </p:cNvSpPr>
          <p:nvPr>
            <p:ph idx="1"/>
          </p:nvPr>
        </p:nvSpPr>
        <p:spPr>
          <a:xfrm>
            <a:off x="304800" y="1219200"/>
            <a:ext cx="7751763" cy="2286000"/>
          </a:xfrm>
        </p:spPr>
        <p:txBody>
          <a:bodyPr lIns="64291" tIns="32146" rIns="64291" bIns="32146">
            <a:normAutofit/>
          </a:bodyPr>
          <a:lstStyle/>
          <a:p>
            <a:pPr marL="623888" fontAlgn="auto">
              <a:spcAft>
                <a:spcPts val="0"/>
              </a:spcAft>
              <a:buClr>
                <a:schemeClr val="bg1">
                  <a:lumMod val="20000"/>
                  <a:lumOff val="80000"/>
                </a:schemeClr>
              </a:buClr>
              <a:buFont typeface="Wingdings" pitchFamily="2" charset="2"/>
              <a:buChar char="Ø"/>
              <a:defRPr/>
            </a:pPr>
            <a:r>
              <a:rPr lang="en-US" sz="2500" dirty="0" smtClean="0"/>
              <a:t>Rinse with 30 </a:t>
            </a:r>
            <a:r>
              <a:rPr lang="en-US" sz="2500" dirty="0" err="1" smtClean="0"/>
              <a:t>mL</a:t>
            </a:r>
            <a:r>
              <a:rPr lang="en-US" sz="2500" dirty="0" smtClean="0"/>
              <a:t> of green tea, Scope® Original Mint Mouthwash, or water.</a:t>
            </a:r>
          </a:p>
          <a:p>
            <a:pPr marL="623888" fontAlgn="auto">
              <a:spcAft>
                <a:spcPts val="0"/>
              </a:spcAft>
              <a:buClr>
                <a:schemeClr val="bg1">
                  <a:lumMod val="20000"/>
                  <a:lumOff val="80000"/>
                </a:schemeClr>
              </a:buClr>
              <a:buFont typeface="Wingdings" pitchFamily="2" charset="2"/>
              <a:buChar char="Ø"/>
              <a:defRPr/>
            </a:pPr>
            <a:r>
              <a:rPr lang="en-US" sz="2400" dirty="0" smtClean="0"/>
              <a:t>Swabbed immediately before, immediately after, 30 minutes after, and 45 minutes after</a:t>
            </a:r>
          </a:p>
        </p:txBody>
      </p:sp>
      <p:pic>
        <p:nvPicPr>
          <p:cNvPr id="2" name="Picture 3"/>
          <p:cNvPicPr>
            <a:picLocks noChangeAspect="1" noChangeArrowheads="1"/>
          </p:cNvPicPr>
          <p:nvPr/>
        </p:nvPicPr>
        <p:blipFill>
          <a:blip r:embed="rId2"/>
          <a:srcRect/>
          <a:stretch>
            <a:fillRect/>
          </a:stretch>
        </p:blipFill>
        <p:spPr bwMode="auto">
          <a:xfrm>
            <a:off x="685800" y="3581400"/>
            <a:ext cx="3482975" cy="2601913"/>
          </a:xfrm>
          <a:prstGeom prst="rect">
            <a:avLst/>
          </a:prstGeom>
          <a:noFill/>
          <a:ln w="12700">
            <a:noFill/>
            <a:miter lim="800000"/>
            <a:headEnd/>
            <a:tailEnd/>
          </a:ln>
        </p:spPr>
      </p:pic>
      <p:pic>
        <p:nvPicPr>
          <p:cNvPr id="29700" name="Picture 3"/>
          <p:cNvPicPr>
            <a:picLocks noChangeAspect="1" noChangeArrowheads="1"/>
          </p:cNvPicPr>
          <p:nvPr/>
        </p:nvPicPr>
        <p:blipFill>
          <a:blip r:embed="rId3"/>
          <a:srcRect/>
          <a:stretch>
            <a:fillRect/>
          </a:stretch>
        </p:blipFill>
        <p:spPr bwMode="auto">
          <a:xfrm>
            <a:off x="4800600" y="3581400"/>
            <a:ext cx="3470275" cy="259238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gss2010\T3\inbox\Pictures\DSC09162.JPG"/>
          <p:cNvPicPr>
            <a:picLocks noChangeAspect="1" noChangeArrowheads="1"/>
          </p:cNvPicPr>
          <p:nvPr/>
        </p:nvPicPr>
        <p:blipFill>
          <a:blip r:embed="rId2"/>
          <a:srcRect b="23750"/>
          <a:stretch>
            <a:fillRect/>
          </a:stretch>
        </p:blipFill>
        <p:spPr bwMode="auto">
          <a:xfrm>
            <a:off x="457200" y="307975"/>
            <a:ext cx="4038600" cy="4156075"/>
          </a:xfrm>
          <a:prstGeom prst="rect">
            <a:avLst/>
          </a:prstGeom>
          <a:noFill/>
          <a:ln w="9525">
            <a:noFill/>
            <a:miter lim="800000"/>
            <a:headEnd/>
            <a:tailEnd/>
          </a:ln>
          <a:effectLst>
            <a:outerShdw blurRad="50800" dist="50800" dir="5400000" algn="ctr" rotWithShape="0">
              <a:srgbClr val="000000">
                <a:alpha val="80000"/>
              </a:srgbClr>
            </a:outerShdw>
          </a:effectLst>
        </p:spPr>
      </p:pic>
      <p:pic>
        <p:nvPicPr>
          <p:cNvPr id="11" name="Picture 5" descr="P:\gss2010\T3\inbox\Pictures\DSC09186.JPG"/>
          <p:cNvPicPr>
            <a:picLocks noChangeAspect="1" noChangeArrowheads="1"/>
          </p:cNvPicPr>
          <p:nvPr/>
        </p:nvPicPr>
        <p:blipFill>
          <a:blip r:embed="rId3"/>
          <a:srcRect t="36137" b="9790"/>
          <a:stretch>
            <a:fillRect/>
          </a:stretch>
        </p:blipFill>
        <p:spPr bwMode="auto">
          <a:xfrm>
            <a:off x="4495800" y="3154363"/>
            <a:ext cx="4038600" cy="3367087"/>
          </a:xfrm>
          <a:prstGeom prst="rect">
            <a:avLst/>
          </a:prstGeom>
          <a:noFill/>
          <a:ln w="9525">
            <a:noFill/>
            <a:miter lim="800000"/>
            <a:headEnd/>
            <a:tailEnd/>
          </a:ln>
          <a:effectLst>
            <a:outerShdw blurRad="50800" dist="50800" dir="5400000" algn="ctr" rotWithShape="0">
              <a:srgbClr val="000000">
                <a:alpha val="80000"/>
              </a:srgbClr>
            </a:outerShdw>
          </a:effectLst>
        </p:spPr>
      </p:pic>
      <p:pic>
        <p:nvPicPr>
          <p:cNvPr id="12" name="Picture 3" descr="results.bmp"/>
          <p:cNvPicPr>
            <a:picLocks noChangeAspect="1"/>
          </p:cNvPicPr>
          <p:nvPr/>
        </p:nvPicPr>
        <p:blipFill>
          <a:blip r:embed="rId4"/>
          <a:srcRect r="6455" b="18117"/>
          <a:stretch>
            <a:fillRect/>
          </a:stretch>
        </p:blipFill>
        <p:spPr bwMode="auto">
          <a:xfrm>
            <a:off x="4495800" y="273050"/>
            <a:ext cx="4038600" cy="3200400"/>
          </a:xfrm>
          <a:prstGeom prst="rect">
            <a:avLst/>
          </a:prstGeom>
          <a:noFill/>
          <a:ln w="19050">
            <a:noFill/>
            <a:miter lim="800000"/>
            <a:headEnd/>
            <a:tailEnd/>
          </a:ln>
          <a:effectLst>
            <a:outerShdw blurRad="50800" dist="50800" dir="5400000" algn="ctr" rotWithShape="0">
              <a:srgbClr val="000000">
                <a:alpha val="80000"/>
              </a:srgbClr>
            </a:outerShdw>
          </a:effectLst>
        </p:spPr>
      </p:pic>
      <p:pic>
        <p:nvPicPr>
          <p:cNvPr id="30724" name="Picture 2"/>
          <p:cNvPicPr>
            <a:picLocks noChangeAspect="1" noChangeArrowheads="1"/>
          </p:cNvPicPr>
          <p:nvPr/>
        </p:nvPicPr>
        <p:blipFill>
          <a:blip r:embed="rId5"/>
          <a:srcRect/>
          <a:stretch>
            <a:fillRect/>
          </a:stretch>
        </p:blipFill>
        <p:spPr bwMode="auto">
          <a:xfrm>
            <a:off x="7264400" y="17068800"/>
            <a:ext cx="15341600" cy="23012400"/>
          </a:xfrm>
          <a:prstGeom prst="rect">
            <a:avLst/>
          </a:prstGeom>
          <a:noFill/>
          <a:ln w="9525">
            <a:noFill/>
            <a:miter lim="800000"/>
            <a:headEnd/>
            <a:tailEnd/>
          </a:ln>
        </p:spPr>
      </p:pic>
      <p:pic>
        <p:nvPicPr>
          <p:cNvPr id="30725" name="Picture 4" descr="P:\gss2010\T3\inbox\Pictures\DSC09162.JPG"/>
          <p:cNvPicPr>
            <a:picLocks noChangeAspect="1" noChangeArrowheads="1"/>
          </p:cNvPicPr>
          <p:nvPr/>
        </p:nvPicPr>
        <p:blipFill>
          <a:blip r:embed="rId2"/>
          <a:srcRect b="23750"/>
          <a:stretch>
            <a:fillRect/>
          </a:stretch>
        </p:blipFill>
        <p:spPr bwMode="auto">
          <a:xfrm>
            <a:off x="457200" y="339725"/>
            <a:ext cx="4038600" cy="4156075"/>
          </a:xfrm>
          <a:prstGeom prst="rect">
            <a:avLst/>
          </a:prstGeom>
          <a:noFill/>
          <a:ln w="9525">
            <a:noFill/>
            <a:miter lim="800000"/>
            <a:headEnd/>
            <a:tailEnd/>
          </a:ln>
        </p:spPr>
      </p:pic>
      <p:pic>
        <p:nvPicPr>
          <p:cNvPr id="30726" name="Picture 5" descr="P:\gss2010\T3\inbox\Pictures\DSC09186.JPG"/>
          <p:cNvPicPr>
            <a:picLocks noChangeAspect="1" noChangeArrowheads="1"/>
          </p:cNvPicPr>
          <p:nvPr/>
        </p:nvPicPr>
        <p:blipFill>
          <a:blip r:embed="rId3"/>
          <a:srcRect t="36137" b="9790"/>
          <a:stretch>
            <a:fillRect/>
          </a:stretch>
        </p:blipFill>
        <p:spPr bwMode="auto">
          <a:xfrm>
            <a:off x="4495800" y="3186113"/>
            <a:ext cx="4038600" cy="3367087"/>
          </a:xfrm>
          <a:prstGeom prst="rect">
            <a:avLst/>
          </a:prstGeom>
          <a:noFill/>
          <a:ln w="9525">
            <a:noFill/>
            <a:miter lim="800000"/>
            <a:headEnd/>
            <a:tailEnd/>
          </a:ln>
        </p:spPr>
      </p:pic>
      <p:pic>
        <p:nvPicPr>
          <p:cNvPr id="30727" name="Picture 3" descr="results.bmp"/>
          <p:cNvPicPr>
            <a:picLocks noChangeAspect="1"/>
          </p:cNvPicPr>
          <p:nvPr/>
        </p:nvPicPr>
        <p:blipFill>
          <a:blip r:embed="rId4"/>
          <a:srcRect r="6454" b="18117"/>
          <a:stretch>
            <a:fillRect/>
          </a:stretch>
        </p:blipFill>
        <p:spPr bwMode="auto">
          <a:xfrm>
            <a:off x="4495800" y="304800"/>
            <a:ext cx="4038600" cy="3200400"/>
          </a:xfrm>
          <a:prstGeom prst="rect">
            <a:avLst/>
          </a:prstGeom>
          <a:noFill/>
          <a:ln w="19050">
            <a:noFill/>
            <a:miter lim="800000"/>
            <a:headEnd/>
            <a:tailEnd/>
          </a:ln>
        </p:spPr>
      </p:pic>
      <p:pic>
        <p:nvPicPr>
          <p:cNvPr id="7" name="Content Placeholder 4" descr="oral test.bmp"/>
          <p:cNvPicPr>
            <a:picLocks noChangeAspect="1"/>
          </p:cNvPicPr>
          <p:nvPr/>
        </p:nvPicPr>
        <p:blipFill>
          <a:blip r:embed="rId6"/>
          <a:srcRect/>
          <a:stretch>
            <a:fillRect/>
          </a:stretch>
        </p:blipFill>
        <p:spPr bwMode="auto">
          <a:xfrm>
            <a:off x="457200" y="3535363"/>
            <a:ext cx="4038600" cy="3017837"/>
          </a:xfrm>
          <a:prstGeom prst="rect">
            <a:avLst/>
          </a:prstGeom>
          <a:noFill/>
          <a:ln w="19050">
            <a:noFill/>
            <a:miter lim="800000"/>
            <a:headEnd/>
            <a:tailEnd/>
          </a:ln>
          <a:effectLst>
            <a:outerShdw blurRad="50800" dist="50800" dir="5400000" algn="ctr" rotWithShape="0">
              <a:srgbClr val="000000">
                <a:alpha val="80000"/>
              </a:srgbClr>
            </a:outerShdw>
          </a:effectLst>
        </p:spPr>
      </p:pic>
      <p:sp>
        <p:nvSpPr>
          <p:cNvPr id="9" name="Title 1"/>
          <p:cNvSpPr txBox="1">
            <a:spLocks/>
          </p:cNvSpPr>
          <p:nvPr/>
        </p:nvSpPr>
        <p:spPr>
          <a:xfrm>
            <a:off x="457200" y="3048000"/>
            <a:ext cx="8229600" cy="1828800"/>
          </a:xfrm>
          <a:prstGeom prst="rect">
            <a:avLst/>
          </a:prstGeom>
        </p:spPr>
        <p:txBody>
          <a:bodyPr>
            <a:normAutofit/>
          </a:bodyPr>
          <a:lstStyle/>
          <a:p>
            <a:pPr algn="ctr" fontAlgn="auto">
              <a:spcAft>
                <a:spcPts val="0"/>
              </a:spcAft>
              <a:buClr>
                <a:schemeClr val="bg1">
                  <a:lumMod val="20000"/>
                  <a:lumOff val="80000"/>
                </a:schemeClr>
              </a:buClr>
              <a:defRPr/>
            </a:pPr>
            <a:r>
              <a:rPr lang="en-US" sz="6000" b="1" dirty="0">
                <a:ln w="31550" cmpd="sng">
                  <a:solidFill>
                    <a:schemeClr val="accent4">
                      <a:lumMod val="75000"/>
                    </a:schemeClr>
                  </a:solidFill>
                  <a:prstDash val="solid"/>
                </a:ln>
                <a:solidFill>
                  <a:schemeClr val="accent1">
                    <a:lumMod val="60000"/>
                    <a:lumOff val="40000"/>
                  </a:schemeClr>
                </a:solidFill>
                <a:effectLst>
                  <a:outerShdw blurRad="41275" dist="12700" dir="12000000" algn="tl" rotWithShape="0">
                    <a:srgbClr val="000000">
                      <a:alpha val="40000"/>
                    </a:srgbClr>
                  </a:outerShdw>
                </a:effectLst>
                <a:latin typeface="+mj-lt"/>
                <a:ea typeface="+mj-ea"/>
                <a:cs typeface="+mj-cs"/>
              </a:rPr>
              <a:t>Results and Discussion</a:t>
            </a:r>
            <a:endParaRPr lang="en-US" sz="6000" b="1" dirty="0">
              <a:ln w="31550" cmpd="sng">
                <a:solidFill>
                  <a:schemeClr val="accent4">
                    <a:lumMod val="75000"/>
                  </a:schemeClr>
                </a:solidFill>
                <a:prstDash val="solid"/>
              </a:ln>
              <a:solidFill>
                <a:schemeClr val="accent1">
                  <a:lumMod val="60000"/>
                  <a:lumOff val="40000"/>
                </a:schemeClr>
              </a:solidFill>
              <a:effectLst>
                <a:outerShdw blurRad="41275" dist="12700" dir="12000000" algn="tl" rotWithShape="0">
                  <a:srgbClr val="000000">
                    <a:alpha val="40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pPr fontAlgn="auto">
              <a:lnSpc>
                <a:spcPct val="90000"/>
              </a:lnSpc>
              <a:spcAft>
                <a:spcPts val="0"/>
              </a:spcAft>
              <a:buClr>
                <a:schemeClr val="bg1">
                  <a:lumMod val="20000"/>
                  <a:lumOff val="80000"/>
                </a:schemeClr>
              </a:buClr>
              <a:buFont typeface="Wingdings" pitchFamily="2" charset="2"/>
              <a:buChar char="Ø"/>
              <a:defRPr/>
            </a:pPr>
            <a:r>
              <a:rPr lang="en-US" sz="2000" dirty="0" smtClean="0"/>
              <a:t>80 mg/</a:t>
            </a:r>
            <a:r>
              <a:rPr lang="en-US" sz="2000" dirty="0" err="1" smtClean="0"/>
              <a:t>mL</a:t>
            </a:r>
            <a:r>
              <a:rPr lang="en-US" sz="2000" dirty="0" smtClean="0"/>
              <a:t> concentration most effective 0.13 cm mean zone of inhibition with a 0.064 cm standard deviation.</a:t>
            </a:r>
          </a:p>
          <a:p>
            <a:pPr fontAlgn="auto">
              <a:spcAft>
                <a:spcPts val="0"/>
              </a:spcAft>
              <a:buClr>
                <a:schemeClr val="bg1">
                  <a:lumMod val="20000"/>
                  <a:lumOff val="80000"/>
                </a:schemeClr>
              </a:buClr>
              <a:buFont typeface="Wingdings" pitchFamily="2" charset="2"/>
              <a:buChar char="Ø"/>
              <a:defRPr/>
            </a:pPr>
            <a:endParaRPr lang="en-US" dirty="0"/>
          </a:p>
        </p:txBody>
      </p:sp>
      <p:sp>
        <p:nvSpPr>
          <p:cNvPr id="31748" name="Text Placeholder 5"/>
          <p:cNvSpPr>
            <a:spLocks noGrp="1"/>
          </p:cNvSpPr>
          <p:nvPr>
            <p:ph sz="half" idx="2"/>
          </p:nvPr>
        </p:nvSpPr>
        <p:spPr>
          <a:xfrm>
            <a:off x="4495800" y="1600200"/>
            <a:ext cx="4495800" cy="4525963"/>
          </a:xfrm>
        </p:spPr>
        <p:txBody>
          <a:bodyPr>
            <a:normAutofit/>
          </a:bodyPr>
          <a:lstStyle/>
          <a:p>
            <a:pPr fontAlgn="auto">
              <a:lnSpc>
                <a:spcPct val="90000"/>
              </a:lnSpc>
              <a:spcAft>
                <a:spcPts val="0"/>
              </a:spcAft>
              <a:buClr>
                <a:schemeClr val="bg1">
                  <a:lumMod val="20000"/>
                  <a:lumOff val="80000"/>
                </a:schemeClr>
              </a:buClr>
              <a:buFont typeface="Wingdings" pitchFamily="2" charset="2"/>
              <a:buChar char="Ø"/>
              <a:defRPr/>
            </a:pPr>
            <a:r>
              <a:rPr lang="en-US" sz="2000" dirty="0" smtClean="0"/>
              <a:t>Bacterial growth high in areas with no green tea</a:t>
            </a:r>
          </a:p>
          <a:p>
            <a:pPr fontAlgn="auto">
              <a:lnSpc>
                <a:spcPct val="90000"/>
              </a:lnSpc>
              <a:spcAft>
                <a:spcPts val="0"/>
              </a:spcAft>
              <a:buClr>
                <a:schemeClr val="bg1">
                  <a:lumMod val="20000"/>
                  <a:lumOff val="80000"/>
                </a:schemeClr>
              </a:buClr>
              <a:buFont typeface="Wingdings" pitchFamily="2" charset="2"/>
              <a:buChar char="Ø"/>
              <a:defRPr/>
            </a:pPr>
            <a:r>
              <a:rPr lang="en-US" sz="2000" dirty="0" smtClean="0"/>
              <a:t>Tea at 40 and 60 min. ineffective</a:t>
            </a:r>
          </a:p>
          <a:p>
            <a:pPr fontAlgn="auto">
              <a:lnSpc>
                <a:spcPct val="90000"/>
              </a:lnSpc>
              <a:spcAft>
                <a:spcPts val="0"/>
              </a:spcAft>
              <a:buClr>
                <a:schemeClr val="bg1">
                  <a:lumMod val="20000"/>
                  <a:lumOff val="80000"/>
                </a:schemeClr>
              </a:buClr>
              <a:buFont typeface="Wingdings" pitchFamily="2" charset="2"/>
              <a:buChar char="Ø"/>
              <a:defRPr/>
            </a:pPr>
            <a:endParaRPr lang="en-US" sz="2000" dirty="0" smtClean="0"/>
          </a:p>
        </p:txBody>
      </p:sp>
      <p:pic>
        <p:nvPicPr>
          <p:cNvPr id="31747" name="Picture 3"/>
          <p:cNvPicPr>
            <a:picLocks noChangeAspect="1" noChangeArrowheads="1"/>
          </p:cNvPicPr>
          <p:nvPr/>
        </p:nvPicPr>
        <p:blipFill>
          <a:blip r:embed="rId2"/>
          <a:srcRect l="25829" t="28641" r="26485" b="34068"/>
          <a:stretch>
            <a:fillRect/>
          </a:stretch>
        </p:blipFill>
        <p:spPr bwMode="auto">
          <a:xfrm>
            <a:off x="1143000" y="2881313"/>
            <a:ext cx="6934200" cy="3803650"/>
          </a:xfrm>
          <a:prstGeom prst="rect">
            <a:avLst/>
          </a:prstGeom>
          <a:noFill/>
          <a:ln w="9525">
            <a:noFill/>
            <a:miter lim="800000"/>
            <a:headEnd/>
            <a:tailEnd/>
          </a:ln>
        </p:spPr>
      </p:pic>
      <p:sp>
        <p:nvSpPr>
          <p:cNvPr id="6" name="Rectangle 1"/>
          <p:cNvSpPr txBox="1">
            <a:spLocks noChangeArrowheads="1"/>
          </p:cNvSpPr>
          <p:nvPr/>
        </p:nvSpPr>
        <p:spPr>
          <a:xfrm>
            <a:off x="304800" y="304800"/>
            <a:ext cx="8686800" cy="838200"/>
          </a:xfrm>
          <a:prstGeom prst="rect">
            <a:avLst/>
          </a:prstGeom>
        </p:spPr>
        <p:txBody>
          <a:bodyPr lIns="64291" tIns="32146" rIns="64291" bIns="32146" anchor="ctr">
            <a:normAutofit/>
          </a:bodyPr>
          <a:lstStyle/>
          <a:p>
            <a:pPr algn="ctr" fontAlgn="auto">
              <a:spcAft>
                <a:spcPts val="0"/>
              </a:spcAft>
              <a:buClr>
                <a:schemeClr val="bg1">
                  <a:lumMod val="20000"/>
                  <a:lumOff val="80000"/>
                </a:schemeClr>
              </a:buClr>
              <a:defRPr/>
            </a:pPr>
            <a:r>
              <a:rPr lang="en-US" sz="3600" cap="all" dirty="0">
                <a:solidFill>
                  <a:schemeClr val="tx2"/>
                </a:solidFill>
                <a:effectLst>
                  <a:reflection blurRad="12700" stA="48000" endA="300" endPos="55000" dir="5400000" sy="-90000" algn="bl" rotWithShape="0"/>
                </a:effectLst>
                <a:latin typeface="+mj-lt"/>
                <a:ea typeface="+mj-ea"/>
                <a:cs typeface="+mj-cs"/>
              </a:rPr>
              <a:t>Paper Disk Diffusion</a:t>
            </a:r>
            <a:endParaRPr lang="en-US" sz="3600" cap="all" dirty="0">
              <a:solidFill>
                <a:schemeClr val="tx2"/>
              </a:solidFill>
              <a:effectLst>
                <a:reflection blurRad="12700" stA="48000" endA="300" endPos="55000" dir="5400000" sy="-90000" algn="bl" rotWithShape="0"/>
              </a:effectLst>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63550" y="311150"/>
            <a:ext cx="8229600" cy="1143000"/>
          </a:xfrm>
        </p:spPr>
        <p:txBody>
          <a:bodyPr/>
          <a:lstStyle/>
          <a:p>
            <a:pPr algn="ctr" fontAlgn="auto">
              <a:spcAft>
                <a:spcPts val="0"/>
              </a:spcAft>
              <a:buClr>
                <a:schemeClr val="bg1">
                  <a:lumMod val="20000"/>
                  <a:lumOff val="80000"/>
                </a:schemeClr>
              </a:buClr>
              <a:defRPr/>
            </a:pPr>
            <a:r>
              <a:rPr lang="en-US" sz="2800" dirty="0" smtClean="0"/>
              <a:t>Paper Disk Diffusion with Tea</a:t>
            </a:r>
          </a:p>
        </p:txBody>
      </p:sp>
      <p:pic>
        <p:nvPicPr>
          <p:cNvPr id="32770" name="Content Placeholder 4" descr="2010-07-21 13.51.19.jpg"/>
          <p:cNvPicPr>
            <a:picLocks noGrp="1" noChangeAspect="1"/>
          </p:cNvPicPr>
          <p:nvPr>
            <p:ph sz="half" idx="1"/>
          </p:nvPr>
        </p:nvPicPr>
        <p:blipFill>
          <a:blip r:embed="rId3"/>
          <a:srcRect/>
          <a:stretch>
            <a:fillRect/>
          </a:stretch>
        </p:blipFill>
        <p:spPr>
          <a:xfrm>
            <a:off x="685800" y="1752600"/>
            <a:ext cx="3581400" cy="3484563"/>
          </a:xfrm>
        </p:spPr>
      </p:pic>
      <p:sp>
        <p:nvSpPr>
          <p:cNvPr id="3076" name="Text Placeholder 3"/>
          <p:cNvSpPr>
            <a:spLocks noGrp="1"/>
          </p:cNvSpPr>
          <p:nvPr>
            <p:ph sz="half" idx="2"/>
          </p:nvPr>
        </p:nvSpPr>
        <p:spPr>
          <a:xfrm>
            <a:off x="4648200" y="1722438"/>
            <a:ext cx="4038600" cy="4525962"/>
          </a:xfrm>
        </p:spPr>
        <p:txBody>
          <a:bodyPr>
            <a:normAutofit/>
          </a:bodyPr>
          <a:lstStyle/>
          <a:p>
            <a:pPr fontAlgn="auto">
              <a:lnSpc>
                <a:spcPct val="70000"/>
              </a:lnSpc>
              <a:spcAft>
                <a:spcPts val="0"/>
              </a:spcAft>
              <a:buClr>
                <a:schemeClr val="bg1">
                  <a:lumMod val="20000"/>
                  <a:lumOff val="80000"/>
                </a:schemeClr>
              </a:buClr>
              <a:buFont typeface="Wingdings" pitchFamily="2" charset="2"/>
              <a:buChar char="Ø"/>
              <a:defRPr/>
            </a:pPr>
            <a:r>
              <a:rPr lang="en-US" sz="2400" dirty="0" smtClean="0"/>
              <a:t>Hypothesized that highest concentration  would prevent bacterial growth</a:t>
            </a:r>
          </a:p>
          <a:p>
            <a:pPr fontAlgn="auto">
              <a:lnSpc>
                <a:spcPct val="7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70000"/>
              </a:lnSpc>
              <a:spcAft>
                <a:spcPts val="0"/>
              </a:spcAft>
              <a:buClr>
                <a:schemeClr val="bg1">
                  <a:lumMod val="20000"/>
                  <a:lumOff val="80000"/>
                </a:schemeClr>
              </a:buClr>
              <a:buFont typeface="Wingdings" pitchFamily="2" charset="2"/>
              <a:buChar char="Ø"/>
              <a:defRPr/>
            </a:pPr>
            <a:r>
              <a:rPr lang="en-US" sz="2400" dirty="0" smtClean="0"/>
              <a:t>One cup (20 mg/</a:t>
            </a:r>
            <a:r>
              <a:rPr lang="en-US" sz="2400" dirty="0" err="1" smtClean="0"/>
              <a:t>mL</a:t>
            </a:r>
            <a:r>
              <a:rPr lang="en-US" sz="2400" dirty="0" smtClean="0"/>
              <a:t>) not enough to kill all bacteria</a:t>
            </a:r>
          </a:p>
          <a:p>
            <a:pPr fontAlgn="auto">
              <a:lnSpc>
                <a:spcPct val="7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70000"/>
              </a:lnSpc>
              <a:spcAft>
                <a:spcPts val="0"/>
              </a:spcAft>
              <a:buClr>
                <a:schemeClr val="bg1">
                  <a:lumMod val="20000"/>
                  <a:lumOff val="80000"/>
                </a:schemeClr>
              </a:buClr>
              <a:buFont typeface="Wingdings" pitchFamily="2" charset="2"/>
              <a:buChar char="Ø"/>
              <a:defRPr/>
            </a:pPr>
            <a:r>
              <a:rPr lang="en-US" sz="2400" dirty="0" smtClean="0"/>
              <a:t>No zones of inhibition on controls of water</a:t>
            </a:r>
          </a:p>
          <a:p>
            <a:pPr fontAlgn="auto">
              <a:lnSpc>
                <a:spcPct val="7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70000"/>
              </a:lnSpc>
              <a:spcAft>
                <a:spcPts val="0"/>
              </a:spcAft>
              <a:buClr>
                <a:schemeClr val="bg1">
                  <a:lumMod val="20000"/>
                  <a:lumOff val="80000"/>
                </a:schemeClr>
              </a:buClr>
              <a:buFont typeface="Wingdings" pitchFamily="2" charset="2"/>
              <a:buChar char="Ø"/>
              <a:defRPr/>
            </a:pPr>
            <a:r>
              <a:rPr lang="en-US" sz="2400" dirty="0" smtClean="0"/>
              <a:t>Gram-positive bacteria killed as hypothesized</a:t>
            </a:r>
          </a:p>
          <a:p>
            <a:pPr fontAlgn="auto">
              <a:lnSpc>
                <a:spcPct val="7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70000"/>
              </a:lnSpc>
              <a:spcAft>
                <a:spcPts val="0"/>
              </a:spcAft>
              <a:buClr>
                <a:schemeClr val="bg1">
                  <a:lumMod val="20000"/>
                  <a:lumOff val="80000"/>
                </a:schemeClr>
              </a:buClr>
              <a:buFont typeface="Wingdings" pitchFamily="2" charset="2"/>
              <a:buChar char="Ø"/>
              <a:defRPr/>
            </a:pPr>
            <a:r>
              <a:rPr lang="en-US" sz="2400" dirty="0" smtClean="0"/>
              <a:t>Gram-negative bacteria alive near tea</a:t>
            </a:r>
          </a:p>
          <a:p>
            <a:pPr fontAlgn="auto">
              <a:lnSpc>
                <a:spcPct val="70000"/>
              </a:lnSpc>
              <a:spcAft>
                <a:spcPts val="0"/>
              </a:spcAft>
              <a:buClr>
                <a:schemeClr val="bg1">
                  <a:lumMod val="20000"/>
                  <a:lumOff val="80000"/>
                </a:schemeClr>
              </a:buClr>
              <a:buFont typeface="Wingdings" pitchFamily="2" charset="2"/>
              <a:buChar char="Ø"/>
              <a:defRPr/>
            </a:pPr>
            <a:endParaRPr lang="en-US" sz="19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History</a:t>
            </a:r>
            <a:endParaRPr lang="en-US" dirty="0"/>
          </a:p>
        </p:txBody>
      </p:sp>
      <p:sp>
        <p:nvSpPr>
          <p:cNvPr id="15363" name="Content Placeholder 2"/>
          <p:cNvSpPr>
            <a:spLocks noGrp="1"/>
          </p:cNvSpPr>
          <p:nvPr>
            <p:ph idx="1"/>
          </p:nvPr>
        </p:nvSpPr>
        <p:spPr>
          <a:xfrm>
            <a:off x="457200" y="1600200"/>
            <a:ext cx="4114800" cy="4708525"/>
          </a:xfrm>
        </p:spPr>
        <p:txBody>
          <a:bodyPr>
            <a:normAutofit fontScale="92500" lnSpcReduction="10000"/>
          </a:bodyPr>
          <a:lstStyle/>
          <a:p>
            <a:pPr fontAlgn="auto">
              <a:spcAft>
                <a:spcPts val="0"/>
              </a:spcAft>
              <a:buClr>
                <a:schemeClr val="bg1">
                  <a:lumMod val="20000"/>
                  <a:lumOff val="80000"/>
                </a:schemeClr>
              </a:buClr>
              <a:buFont typeface="Wingdings" pitchFamily="2" charset="2"/>
              <a:buChar char="Ø"/>
              <a:defRPr/>
            </a:pPr>
            <a:r>
              <a:rPr lang="en-US" dirty="0" smtClean="0"/>
              <a:t>2737 B.C. : </a:t>
            </a:r>
            <a:r>
              <a:rPr lang="en-US" dirty="0" err="1" smtClean="0"/>
              <a:t>Shen</a:t>
            </a:r>
            <a:r>
              <a:rPr lang="en-US" dirty="0" smtClean="0"/>
              <a:t> </a:t>
            </a:r>
            <a:r>
              <a:rPr lang="en-US" dirty="0" err="1" smtClean="0"/>
              <a:t>Nung</a:t>
            </a:r>
            <a:endParaRPr lang="en-US" dirty="0" smtClean="0"/>
          </a:p>
          <a:p>
            <a:pPr fontAlgn="auto">
              <a:spcAft>
                <a:spcPts val="0"/>
              </a:spcAft>
              <a:buClr>
                <a:schemeClr val="bg1">
                  <a:lumMod val="20000"/>
                  <a:lumOff val="80000"/>
                </a:schemeClr>
              </a:buClr>
              <a:buFont typeface="Wingdings" pitchFamily="2" charset="2"/>
              <a:buChar char="Ø"/>
              <a:defRPr/>
            </a:pPr>
            <a:r>
              <a:rPr lang="en-US" dirty="0" smtClean="0"/>
              <a:t>Tang Dynasty – popularity grew</a:t>
            </a:r>
          </a:p>
          <a:p>
            <a:pPr fontAlgn="auto">
              <a:spcAft>
                <a:spcPts val="0"/>
              </a:spcAft>
              <a:buClr>
                <a:schemeClr val="bg1">
                  <a:lumMod val="20000"/>
                  <a:lumOff val="80000"/>
                </a:schemeClr>
              </a:buClr>
              <a:buFont typeface="Wingdings" pitchFamily="2" charset="2"/>
              <a:buChar char="Ø"/>
              <a:defRPr/>
            </a:pPr>
            <a:r>
              <a:rPr lang="en-US" dirty="0" smtClean="0"/>
              <a:t>Ming Dynasty – common drink</a:t>
            </a:r>
          </a:p>
          <a:p>
            <a:pPr fontAlgn="auto">
              <a:spcAft>
                <a:spcPts val="0"/>
              </a:spcAft>
              <a:buClr>
                <a:schemeClr val="bg1">
                  <a:lumMod val="20000"/>
                  <a:lumOff val="80000"/>
                </a:schemeClr>
              </a:buClr>
              <a:buFont typeface="Wingdings" pitchFamily="2" charset="2"/>
              <a:buChar char="Ø"/>
              <a:defRPr/>
            </a:pPr>
            <a:r>
              <a:rPr lang="en-US" dirty="0" smtClean="0"/>
              <a:t>China and Japan leading producers</a:t>
            </a:r>
          </a:p>
          <a:p>
            <a:pPr fontAlgn="auto">
              <a:spcAft>
                <a:spcPts val="0"/>
              </a:spcAft>
              <a:buClr>
                <a:schemeClr val="bg1">
                  <a:lumMod val="20000"/>
                  <a:lumOff val="80000"/>
                </a:schemeClr>
              </a:buClr>
              <a:buFont typeface="Wingdings" pitchFamily="2" charset="2"/>
              <a:buChar char="Ø"/>
              <a:defRPr/>
            </a:pPr>
            <a:r>
              <a:rPr lang="en-US" dirty="0" smtClean="0"/>
              <a:t>2</a:t>
            </a:r>
            <a:r>
              <a:rPr lang="en-US" baseline="30000" dirty="0" smtClean="0"/>
              <a:t>nd</a:t>
            </a:r>
            <a:r>
              <a:rPr lang="en-US" dirty="0" smtClean="0"/>
              <a:t> most popular drink</a:t>
            </a:r>
          </a:p>
          <a:p>
            <a:pPr fontAlgn="auto">
              <a:spcAft>
                <a:spcPts val="0"/>
              </a:spcAft>
              <a:buClr>
                <a:schemeClr val="bg1">
                  <a:lumMod val="20000"/>
                  <a:lumOff val="80000"/>
                </a:schemeClr>
              </a:buClr>
              <a:buFont typeface="Wingdings" pitchFamily="2" charset="2"/>
              <a:buChar char="Ø"/>
              <a:defRPr/>
            </a:pPr>
            <a:endParaRPr lang="en-US" dirty="0" smtClean="0"/>
          </a:p>
        </p:txBody>
      </p:sp>
      <p:pic>
        <p:nvPicPr>
          <p:cNvPr id="3" name="Picture 2"/>
          <p:cNvPicPr>
            <a:picLocks noChangeAspect="1" noChangeArrowheads="1"/>
          </p:cNvPicPr>
          <p:nvPr/>
        </p:nvPicPr>
        <p:blipFill>
          <a:blip r:embed="rId2"/>
          <a:srcRect/>
          <a:stretch>
            <a:fillRect/>
          </a:stretch>
        </p:blipFill>
        <p:spPr bwMode="auto">
          <a:xfrm>
            <a:off x="4495800" y="1371600"/>
            <a:ext cx="4191000" cy="4876800"/>
          </a:xfrm>
          <a:prstGeom prst="rect">
            <a:avLst/>
          </a:prstGeom>
          <a:noFill/>
          <a:ln w="9525">
            <a:noFill/>
            <a:miter lim="800000"/>
            <a:headEnd/>
            <a:tailEnd/>
          </a:ln>
        </p:spPr>
      </p:pic>
      <p:sp>
        <p:nvSpPr>
          <p:cNvPr id="15364" name="Rectangle 6"/>
          <p:cNvSpPr>
            <a:spLocks noChangeArrowheads="1"/>
          </p:cNvSpPr>
          <p:nvPr/>
        </p:nvSpPr>
        <p:spPr bwMode="auto">
          <a:xfrm>
            <a:off x="5257800" y="6581775"/>
            <a:ext cx="2665413" cy="276225"/>
          </a:xfrm>
          <a:prstGeom prst="rect">
            <a:avLst/>
          </a:prstGeom>
          <a:noFill/>
          <a:ln w="9525">
            <a:noFill/>
            <a:miter lim="800000"/>
            <a:headEnd/>
            <a:tailEnd/>
          </a:ln>
        </p:spPr>
        <p:txBody>
          <a:bodyPr wrap="none">
            <a:spAutoFit/>
          </a:bodyPr>
          <a:lstStyle/>
          <a:p>
            <a:r>
              <a:rPr lang="en-US" sz="1200">
                <a:latin typeface="Book Antiqua" pitchFamily="18" charset="0"/>
              </a:rPr>
              <a:t>http://eclecticcommons.telldat.net/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pPr fontAlgn="auto">
              <a:spcAft>
                <a:spcPts val="0"/>
              </a:spcAft>
              <a:buClr>
                <a:schemeClr val="bg1">
                  <a:lumMod val="20000"/>
                  <a:lumOff val="80000"/>
                </a:schemeClr>
              </a:buClr>
              <a:buFont typeface="Wingdings" pitchFamily="2" charset="2"/>
              <a:buChar char="Ø"/>
              <a:defRPr/>
            </a:pPr>
            <a:endParaRPr lang="en-US" sz="2000" dirty="0" smtClean="0"/>
          </a:p>
          <a:p>
            <a:pPr fontAlgn="auto">
              <a:spcAft>
                <a:spcPts val="0"/>
              </a:spcAft>
              <a:buClr>
                <a:schemeClr val="bg1">
                  <a:lumMod val="20000"/>
                  <a:lumOff val="80000"/>
                </a:schemeClr>
              </a:buClr>
              <a:buFont typeface="Wingdings" pitchFamily="2" charset="2"/>
              <a:buChar char="Ø"/>
              <a:defRPr/>
            </a:pPr>
            <a:endParaRPr lang="en-US" dirty="0"/>
          </a:p>
        </p:txBody>
      </p:sp>
      <p:sp>
        <p:nvSpPr>
          <p:cNvPr id="34818" name="Text Placeholder 3"/>
          <p:cNvSpPr>
            <a:spLocks noGrp="1"/>
          </p:cNvSpPr>
          <p:nvPr>
            <p:ph sz="half" idx="2"/>
          </p:nvPr>
        </p:nvSpPr>
        <p:spPr/>
        <p:txBody>
          <a:bodyPr/>
          <a:lstStyle/>
          <a:p>
            <a:pPr>
              <a:buFontTx/>
              <a:buChar char="-"/>
            </a:pPr>
            <a:endParaRPr lang="en-US" sz="2000" smtClean="0"/>
          </a:p>
        </p:txBody>
      </p:sp>
      <p:pic>
        <p:nvPicPr>
          <p:cNvPr id="34819" name="Picture 2"/>
          <p:cNvPicPr>
            <a:picLocks noChangeArrowheads="1"/>
          </p:cNvPicPr>
          <p:nvPr/>
        </p:nvPicPr>
        <p:blipFill>
          <a:blip r:embed="rId2"/>
          <a:srcRect/>
          <a:stretch>
            <a:fillRect/>
          </a:stretch>
        </p:blipFill>
        <p:spPr bwMode="auto">
          <a:xfrm>
            <a:off x="533400" y="1295400"/>
            <a:ext cx="8077200" cy="5181600"/>
          </a:xfrm>
          <a:prstGeom prst="rect">
            <a:avLst/>
          </a:prstGeom>
          <a:noFill/>
          <a:ln w="9525">
            <a:noFill/>
            <a:miter lim="800000"/>
            <a:headEnd/>
            <a:tailEnd/>
          </a:ln>
        </p:spPr>
      </p:pic>
      <p:sp>
        <p:nvSpPr>
          <p:cNvPr id="6" name="Rectangle 1"/>
          <p:cNvSpPr>
            <a:spLocks noGrp="1" noChangeArrowheads="1"/>
          </p:cNvSpPr>
          <p:nvPr>
            <p:ph type="title"/>
          </p:nvPr>
        </p:nvSpPr>
        <p:spPr/>
        <p:txBody>
          <a:bodyPr lIns="64291" tIns="32146" rIns="64291" bIns="32146"/>
          <a:lstStyle/>
          <a:p>
            <a:pPr algn="ctr" fontAlgn="auto">
              <a:spcAft>
                <a:spcPts val="0"/>
              </a:spcAft>
              <a:buClr>
                <a:schemeClr val="bg1">
                  <a:lumMod val="20000"/>
                  <a:lumOff val="80000"/>
                </a:schemeClr>
              </a:buClr>
              <a:defRPr/>
            </a:pPr>
            <a:r>
              <a:rPr lang="en-US" dirty="0" smtClean="0"/>
              <a:t>Mouthwash PDD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228600"/>
            <a:ext cx="8229600" cy="1143000"/>
          </a:xfrm>
        </p:spPr>
        <p:txBody>
          <a:bodyPr>
            <a:normAutofit fontScale="90000"/>
          </a:bodyPr>
          <a:lstStyle/>
          <a:p>
            <a:pPr algn="ctr" fontAlgn="auto">
              <a:spcAft>
                <a:spcPts val="0"/>
              </a:spcAft>
              <a:buClr>
                <a:schemeClr val="bg1">
                  <a:lumMod val="20000"/>
                  <a:lumOff val="80000"/>
                </a:schemeClr>
              </a:buClr>
              <a:defRPr/>
            </a:pPr>
            <a:r>
              <a:rPr lang="en-US" dirty="0" smtClean="0"/>
              <a:t>Paper Disk Diffusion with Various Mouthwashes</a:t>
            </a:r>
          </a:p>
        </p:txBody>
      </p:sp>
      <p:pic>
        <p:nvPicPr>
          <p:cNvPr id="35842" name="Content Placeholder 8" descr="DSC09240.JPG"/>
          <p:cNvPicPr>
            <a:picLocks noGrp="1" noChangeAspect="1"/>
          </p:cNvPicPr>
          <p:nvPr>
            <p:ph sz="half" idx="1"/>
          </p:nvPr>
        </p:nvPicPr>
        <p:blipFill>
          <a:blip r:embed="rId3"/>
          <a:srcRect l="16992" r="5676"/>
          <a:stretch>
            <a:fillRect/>
          </a:stretch>
        </p:blipFill>
        <p:spPr>
          <a:xfrm>
            <a:off x="762000" y="2209800"/>
            <a:ext cx="3330575" cy="2870200"/>
          </a:xfrm>
        </p:spPr>
      </p:pic>
      <p:sp>
        <p:nvSpPr>
          <p:cNvPr id="43012" name="Text Placeholder 3"/>
          <p:cNvSpPr>
            <a:spLocks noGrp="1"/>
          </p:cNvSpPr>
          <p:nvPr>
            <p:ph sz="half" idx="2"/>
          </p:nvPr>
        </p:nvSpPr>
        <p:spPr>
          <a:xfrm>
            <a:off x="4648200" y="1676400"/>
            <a:ext cx="4038600" cy="4525963"/>
          </a:xfrm>
        </p:spPr>
        <p:txBody>
          <a:bodyPr>
            <a:normAutofit fontScale="92500" lnSpcReduction="10000"/>
          </a:bodyPr>
          <a:lstStyle/>
          <a:p>
            <a:pPr fontAlgn="auto">
              <a:spcAft>
                <a:spcPts val="0"/>
              </a:spcAft>
              <a:buClr>
                <a:schemeClr val="bg1">
                  <a:lumMod val="20000"/>
                  <a:lumOff val="80000"/>
                </a:schemeClr>
              </a:buClr>
              <a:buFont typeface="Wingdings" pitchFamily="2" charset="2"/>
              <a:buChar char="Ø"/>
              <a:defRPr/>
            </a:pPr>
            <a:r>
              <a:rPr lang="en-US" sz="2400" dirty="0" smtClean="0"/>
              <a:t>Scope®</a:t>
            </a:r>
          </a:p>
          <a:p>
            <a:pPr lvl="1" fontAlgn="auto">
              <a:spcAft>
                <a:spcPts val="0"/>
              </a:spcAft>
              <a:buClr>
                <a:schemeClr val="bg1">
                  <a:lumMod val="20000"/>
                  <a:lumOff val="80000"/>
                </a:schemeClr>
              </a:buClr>
              <a:buFont typeface="Wingdings" pitchFamily="2" charset="2"/>
              <a:buChar char="Ø"/>
              <a:defRPr/>
            </a:pPr>
            <a:r>
              <a:rPr lang="en-US" dirty="0" err="1" smtClean="0"/>
              <a:t>Cetylpyridium</a:t>
            </a:r>
            <a:r>
              <a:rPr lang="en-US" dirty="0" smtClean="0"/>
              <a:t> chloride (CPC)</a:t>
            </a:r>
          </a:p>
          <a:p>
            <a:pPr lvl="1" fontAlgn="auto">
              <a:spcAft>
                <a:spcPts val="0"/>
              </a:spcAft>
              <a:buClr>
                <a:schemeClr val="bg1">
                  <a:lumMod val="20000"/>
                  <a:lumOff val="80000"/>
                </a:schemeClr>
              </a:buClr>
              <a:buFont typeface="Wingdings" pitchFamily="2" charset="2"/>
              <a:buChar char="Ø"/>
              <a:defRPr/>
            </a:pPr>
            <a:r>
              <a:rPr lang="en-US" dirty="0" smtClean="0"/>
              <a:t>Alcohol</a:t>
            </a:r>
          </a:p>
          <a:p>
            <a:pPr fontAlgn="auto">
              <a:spcAft>
                <a:spcPts val="0"/>
              </a:spcAft>
              <a:buClr>
                <a:schemeClr val="bg1">
                  <a:lumMod val="20000"/>
                  <a:lumOff val="80000"/>
                </a:schemeClr>
              </a:buClr>
              <a:buFont typeface="Wingdings" pitchFamily="2" charset="2"/>
              <a:buChar char="Ø"/>
              <a:defRPr/>
            </a:pPr>
            <a:endParaRPr lang="en-US" sz="2400" dirty="0" smtClean="0"/>
          </a:p>
          <a:p>
            <a:pPr fontAlgn="auto">
              <a:spcAft>
                <a:spcPts val="0"/>
              </a:spcAft>
              <a:buClr>
                <a:schemeClr val="bg1">
                  <a:lumMod val="20000"/>
                  <a:lumOff val="80000"/>
                </a:schemeClr>
              </a:buClr>
              <a:buFont typeface="Wingdings" pitchFamily="2" charset="2"/>
              <a:buChar char="Ø"/>
              <a:defRPr/>
            </a:pPr>
            <a:r>
              <a:rPr lang="en-US" sz="2400" dirty="0" smtClean="0"/>
              <a:t>Crest® Pro-Health™</a:t>
            </a:r>
          </a:p>
          <a:p>
            <a:pPr lvl="1" fontAlgn="auto">
              <a:spcAft>
                <a:spcPts val="0"/>
              </a:spcAft>
              <a:buClr>
                <a:schemeClr val="bg1">
                  <a:lumMod val="20000"/>
                  <a:lumOff val="80000"/>
                </a:schemeClr>
              </a:buClr>
              <a:buFont typeface="Wingdings" pitchFamily="2" charset="2"/>
              <a:buChar char="Ø"/>
              <a:defRPr/>
            </a:pPr>
            <a:r>
              <a:rPr lang="en-US" dirty="0" err="1" smtClean="0"/>
              <a:t>Cetylpyridium</a:t>
            </a:r>
            <a:r>
              <a:rPr lang="en-US" dirty="0" smtClean="0"/>
              <a:t> chloride</a:t>
            </a:r>
          </a:p>
          <a:p>
            <a:pPr lvl="1" fontAlgn="auto">
              <a:spcAft>
                <a:spcPts val="0"/>
              </a:spcAft>
              <a:buClr>
                <a:schemeClr val="bg1">
                  <a:lumMod val="20000"/>
                  <a:lumOff val="80000"/>
                </a:schemeClr>
              </a:buClr>
              <a:buFont typeface="Wingdings" pitchFamily="2" charset="2"/>
              <a:buChar char="Ø"/>
              <a:defRPr/>
            </a:pPr>
            <a:r>
              <a:rPr lang="en-US" i="1" u="sng" dirty="0" smtClean="0"/>
              <a:t>No</a:t>
            </a:r>
            <a:r>
              <a:rPr lang="en-US" dirty="0" smtClean="0"/>
              <a:t> alcohol</a:t>
            </a:r>
          </a:p>
          <a:p>
            <a:pPr fontAlgn="auto">
              <a:spcAft>
                <a:spcPts val="0"/>
              </a:spcAft>
              <a:buClr>
                <a:schemeClr val="bg1">
                  <a:lumMod val="20000"/>
                  <a:lumOff val="80000"/>
                </a:schemeClr>
              </a:buClr>
              <a:buFont typeface="Wingdings" pitchFamily="2" charset="2"/>
              <a:buChar char="Ø"/>
              <a:defRPr/>
            </a:pPr>
            <a:endParaRPr lang="en-US" sz="2400" dirty="0" smtClean="0"/>
          </a:p>
          <a:p>
            <a:pPr fontAlgn="auto">
              <a:spcAft>
                <a:spcPts val="0"/>
              </a:spcAft>
              <a:buClr>
                <a:schemeClr val="bg1">
                  <a:lumMod val="20000"/>
                  <a:lumOff val="80000"/>
                </a:schemeClr>
              </a:buClr>
              <a:buFont typeface="Wingdings" pitchFamily="2" charset="2"/>
              <a:buChar char="Ø"/>
              <a:defRPr/>
            </a:pPr>
            <a:r>
              <a:rPr lang="en-US" sz="2400" dirty="0" smtClean="0"/>
              <a:t>Sources of Error</a:t>
            </a:r>
          </a:p>
          <a:p>
            <a:pPr lvl="1" fontAlgn="auto">
              <a:spcAft>
                <a:spcPts val="0"/>
              </a:spcAft>
              <a:buClr>
                <a:schemeClr val="bg1">
                  <a:lumMod val="20000"/>
                  <a:lumOff val="80000"/>
                </a:schemeClr>
              </a:buClr>
              <a:buFont typeface="Wingdings" pitchFamily="2" charset="2"/>
              <a:buChar char="Ø"/>
              <a:defRPr/>
            </a:pPr>
            <a:r>
              <a:rPr lang="en-US" dirty="0" smtClean="0"/>
              <a:t>Unknown bacteria</a:t>
            </a:r>
          </a:p>
          <a:p>
            <a:pPr lvl="1" fontAlgn="auto">
              <a:spcAft>
                <a:spcPts val="0"/>
              </a:spcAft>
              <a:buClr>
                <a:schemeClr val="bg1">
                  <a:lumMod val="20000"/>
                  <a:lumOff val="80000"/>
                </a:schemeClr>
              </a:buClr>
              <a:buFont typeface="Wingdings" pitchFamily="2" charset="2"/>
              <a:buChar char="Ø"/>
              <a:defRPr/>
            </a:pPr>
            <a:r>
              <a:rPr lang="en-US" dirty="0" smtClean="0"/>
              <a:t>Nearest millimeter</a:t>
            </a:r>
          </a:p>
          <a:p>
            <a:pPr fontAlgn="auto">
              <a:spcAft>
                <a:spcPts val="0"/>
              </a:spcAft>
              <a:buClr>
                <a:schemeClr val="bg1">
                  <a:lumMod val="20000"/>
                  <a:lumOff val="80000"/>
                </a:schemeClr>
              </a:buClr>
              <a:buFont typeface="Wingdings" pitchFamily="2" charset="2"/>
              <a:buChar char="Ø"/>
              <a:defRPr/>
            </a:pPr>
            <a:endParaRPr lang="en-US" dirty="0" smtClean="0"/>
          </a:p>
          <a:p>
            <a:pPr fontAlgn="auto">
              <a:spcAft>
                <a:spcPts val="0"/>
              </a:spcAft>
              <a:buClr>
                <a:schemeClr val="bg1">
                  <a:lumMod val="20000"/>
                  <a:lumOff val="80000"/>
                </a:schemeClr>
              </a:buClr>
              <a:buFont typeface="Wingdings" pitchFamily="2" charset="2"/>
              <a:buChar char="Ø"/>
              <a:defRPr/>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Placeholder 3"/>
          <p:cNvSpPr>
            <a:spLocks noGrp="1"/>
          </p:cNvSpPr>
          <p:nvPr>
            <p:ph sz="half" idx="1"/>
          </p:nvPr>
        </p:nvSpPr>
        <p:spPr/>
        <p:txBody>
          <a:bodyPr>
            <a:normAutofit/>
          </a:bodyPr>
          <a:lstStyle/>
          <a:p>
            <a:pPr fontAlgn="auto">
              <a:spcAft>
                <a:spcPts val="0"/>
              </a:spcAft>
              <a:buClr>
                <a:schemeClr val="bg1">
                  <a:lumMod val="20000"/>
                  <a:lumOff val="80000"/>
                </a:schemeClr>
              </a:buClr>
              <a:buFont typeface="Wingdings" pitchFamily="2" charset="2"/>
              <a:buChar char="Ø"/>
              <a:defRPr/>
            </a:pPr>
            <a:r>
              <a:rPr lang="en-US" sz="2400" dirty="0" smtClean="0"/>
              <a:t>Visually analyzed bacterial cultures</a:t>
            </a:r>
          </a:p>
          <a:p>
            <a:pPr fontAlgn="auto">
              <a:spcAft>
                <a:spcPts val="0"/>
              </a:spcAft>
              <a:buClr>
                <a:schemeClr val="bg1">
                  <a:lumMod val="20000"/>
                  <a:lumOff val="80000"/>
                </a:schemeClr>
              </a:buClr>
              <a:buFont typeface="Wingdings" pitchFamily="2" charset="2"/>
              <a:buChar char="Ø"/>
              <a:defRPr/>
            </a:pPr>
            <a:endParaRPr lang="en-US" sz="2400" dirty="0" smtClean="0"/>
          </a:p>
          <a:p>
            <a:pPr fontAlgn="auto">
              <a:spcAft>
                <a:spcPts val="0"/>
              </a:spcAft>
              <a:buClr>
                <a:schemeClr val="bg1">
                  <a:lumMod val="20000"/>
                  <a:lumOff val="80000"/>
                </a:schemeClr>
              </a:buClr>
              <a:buFont typeface="Wingdings" pitchFamily="2" charset="2"/>
              <a:buChar char="Ø"/>
              <a:defRPr/>
            </a:pPr>
            <a:r>
              <a:rPr lang="en-US" sz="2400" dirty="0" smtClean="0"/>
              <a:t>Lower concentrations of green tea</a:t>
            </a:r>
            <a:r>
              <a:rPr lang="en-US" sz="2400" dirty="0" smtClean="0">
                <a:sym typeface="Wingdings" charset="2"/>
              </a:rPr>
              <a:t> most effective</a:t>
            </a:r>
            <a:endParaRPr lang="en-US" sz="2400" dirty="0" smtClean="0"/>
          </a:p>
          <a:p>
            <a:pPr fontAlgn="auto">
              <a:spcAft>
                <a:spcPts val="0"/>
              </a:spcAft>
              <a:buClr>
                <a:schemeClr val="bg1">
                  <a:lumMod val="20000"/>
                  <a:lumOff val="80000"/>
                </a:schemeClr>
              </a:buClr>
              <a:buFont typeface="Wingdings" pitchFamily="2" charset="2"/>
              <a:buChar char="Ø"/>
              <a:defRPr/>
            </a:pPr>
            <a:endParaRPr lang="en-US" sz="2400" dirty="0" smtClean="0"/>
          </a:p>
          <a:p>
            <a:pPr fontAlgn="auto">
              <a:spcAft>
                <a:spcPts val="0"/>
              </a:spcAft>
              <a:buClr>
                <a:schemeClr val="bg1">
                  <a:lumMod val="20000"/>
                  <a:lumOff val="80000"/>
                </a:schemeClr>
              </a:buClr>
              <a:buFont typeface="Wingdings" pitchFamily="2" charset="2"/>
              <a:buChar char="Ø"/>
              <a:defRPr/>
            </a:pPr>
            <a:r>
              <a:rPr lang="en-US" sz="2400" dirty="0" smtClean="0"/>
              <a:t>Contradicts paper disk diffusion results</a:t>
            </a:r>
          </a:p>
          <a:p>
            <a:pPr fontAlgn="auto">
              <a:spcAft>
                <a:spcPts val="0"/>
              </a:spcAft>
              <a:buClr>
                <a:schemeClr val="bg1">
                  <a:lumMod val="20000"/>
                  <a:lumOff val="80000"/>
                </a:schemeClr>
              </a:buClr>
              <a:buFont typeface="Wingdings" pitchFamily="2" charset="2"/>
              <a:buChar char="Ø"/>
              <a:defRPr/>
            </a:pPr>
            <a:endParaRPr lang="en-US" sz="2400" dirty="0" smtClean="0"/>
          </a:p>
          <a:p>
            <a:pPr fontAlgn="auto">
              <a:spcAft>
                <a:spcPts val="0"/>
              </a:spcAft>
              <a:buClr>
                <a:schemeClr val="bg1">
                  <a:lumMod val="20000"/>
                  <a:lumOff val="80000"/>
                </a:schemeClr>
              </a:buClr>
              <a:buFont typeface="Wingdings" pitchFamily="2" charset="2"/>
              <a:buChar char="Ø"/>
              <a:defRPr/>
            </a:pPr>
            <a:r>
              <a:rPr lang="en-US" sz="2400" dirty="0" smtClean="0"/>
              <a:t>Results similar to those of NJGSS 2009</a:t>
            </a:r>
          </a:p>
        </p:txBody>
      </p:sp>
      <p:pic>
        <p:nvPicPr>
          <p:cNvPr id="37890" name="Content Placeholder 12" descr="actual graph.bmp"/>
          <p:cNvPicPr>
            <a:picLocks noGrp="1" noChangeAspect="1"/>
          </p:cNvPicPr>
          <p:nvPr>
            <p:ph sz="half" idx="2"/>
          </p:nvPr>
        </p:nvPicPr>
        <p:blipFill>
          <a:blip r:embed="rId2"/>
          <a:srcRect/>
          <a:stretch>
            <a:fillRect/>
          </a:stretch>
        </p:blipFill>
        <p:spPr>
          <a:xfrm>
            <a:off x="5334000" y="4141788"/>
            <a:ext cx="2868613" cy="2335212"/>
          </a:xfrm>
        </p:spPr>
      </p:pic>
      <p:pic>
        <p:nvPicPr>
          <p:cNvPr id="37891" name="Picture 6"/>
          <p:cNvPicPr>
            <a:picLocks noChangeAspect="1" noChangeArrowheads="1"/>
          </p:cNvPicPr>
          <p:nvPr/>
        </p:nvPicPr>
        <p:blipFill>
          <a:blip r:embed="rId3"/>
          <a:srcRect/>
          <a:stretch>
            <a:fillRect/>
          </a:stretch>
        </p:blipFill>
        <p:spPr bwMode="auto">
          <a:xfrm>
            <a:off x="4419600" y="1846263"/>
            <a:ext cx="2133600" cy="1963737"/>
          </a:xfrm>
          <a:prstGeom prst="rect">
            <a:avLst/>
          </a:prstGeom>
          <a:noFill/>
          <a:ln w="9525">
            <a:noFill/>
            <a:miter lim="800000"/>
            <a:headEnd/>
            <a:tailEnd/>
          </a:ln>
        </p:spPr>
      </p:pic>
      <p:pic>
        <p:nvPicPr>
          <p:cNvPr id="37892" name="Picture 7"/>
          <p:cNvPicPr>
            <a:picLocks noChangeAspect="1" noChangeArrowheads="1"/>
          </p:cNvPicPr>
          <p:nvPr/>
        </p:nvPicPr>
        <p:blipFill>
          <a:blip r:embed="rId4"/>
          <a:srcRect/>
          <a:stretch>
            <a:fillRect/>
          </a:stretch>
        </p:blipFill>
        <p:spPr bwMode="auto">
          <a:xfrm>
            <a:off x="6781800" y="1828800"/>
            <a:ext cx="2159000" cy="1981200"/>
          </a:xfrm>
          <a:prstGeom prst="rect">
            <a:avLst/>
          </a:prstGeom>
          <a:noFill/>
          <a:ln w="9525">
            <a:noFill/>
            <a:miter lim="800000"/>
            <a:headEnd/>
            <a:tailEnd/>
          </a:ln>
        </p:spPr>
      </p:pic>
      <p:sp>
        <p:nvSpPr>
          <p:cNvPr id="7" name="Title 6"/>
          <p:cNvSpPr>
            <a:spLocks noGrp="1"/>
          </p:cNvSpPr>
          <p:nvPr>
            <p:ph type="title"/>
          </p:nvPr>
        </p:nvSpPr>
        <p:spPr/>
        <p:txBody>
          <a:bodyPr/>
          <a:lstStyle/>
          <a:p>
            <a:pPr algn="ctr" fontAlgn="auto">
              <a:spcAft>
                <a:spcPts val="0"/>
              </a:spcAft>
              <a:defRPr/>
            </a:pPr>
            <a:r>
              <a:rPr lang="en-US" dirty="0" smtClean="0"/>
              <a:t>Minimum Inhibitory Concentration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63550" y="171450"/>
            <a:ext cx="8229600" cy="1143001"/>
          </a:xfrm>
        </p:spPr>
        <p:txBody>
          <a:bodyPr/>
          <a:lstStyle/>
          <a:p>
            <a:pPr algn="ctr" fontAlgn="auto">
              <a:spcAft>
                <a:spcPts val="0"/>
              </a:spcAft>
              <a:buClr>
                <a:schemeClr val="bg1">
                  <a:lumMod val="20000"/>
                  <a:lumOff val="80000"/>
                </a:schemeClr>
              </a:buClr>
              <a:defRPr/>
            </a:pPr>
            <a:r>
              <a:rPr lang="en-US" dirty="0" smtClean="0"/>
              <a:t>Minimum Inhibitory Concentration</a:t>
            </a:r>
          </a:p>
        </p:txBody>
      </p:sp>
      <p:sp>
        <p:nvSpPr>
          <p:cNvPr id="45059" name="Text Placeholder 3"/>
          <p:cNvSpPr>
            <a:spLocks noGrp="1"/>
          </p:cNvSpPr>
          <p:nvPr>
            <p:ph sz="half" idx="1"/>
          </p:nvPr>
        </p:nvSpPr>
        <p:spPr>
          <a:xfrm>
            <a:off x="381000" y="1981200"/>
            <a:ext cx="4038600" cy="4525963"/>
          </a:xfrm>
        </p:spPr>
        <p:txBody>
          <a:bodyPr>
            <a:normAutofit/>
          </a:bodyPr>
          <a:lstStyle/>
          <a:p>
            <a:pPr fontAlgn="auto">
              <a:spcAft>
                <a:spcPts val="0"/>
              </a:spcAft>
              <a:buClr>
                <a:schemeClr val="bg1">
                  <a:lumMod val="20000"/>
                  <a:lumOff val="80000"/>
                </a:schemeClr>
              </a:buClr>
              <a:buFont typeface="Wingdings" pitchFamily="2" charset="2"/>
              <a:buChar char="Ø"/>
              <a:defRPr/>
            </a:pPr>
            <a:r>
              <a:rPr lang="en-US" dirty="0" smtClean="0"/>
              <a:t>Ineffective filtration of tea leaves</a:t>
            </a:r>
          </a:p>
          <a:p>
            <a:pPr fontAlgn="auto">
              <a:spcAft>
                <a:spcPts val="0"/>
              </a:spcAft>
              <a:buClr>
                <a:schemeClr val="bg1">
                  <a:lumMod val="20000"/>
                  <a:lumOff val="80000"/>
                </a:schemeClr>
              </a:buClr>
              <a:buFont typeface="Wingdings 2"/>
              <a:buNone/>
              <a:defRPr/>
            </a:pPr>
            <a:endParaRPr lang="en-US" dirty="0" smtClean="0"/>
          </a:p>
          <a:p>
            <a:pPr fontAlgn="auto">
              <a:spcAft>
                <a:spcPts val="0"/>
              </a:spcAft>
              <a:buClr>
                <a:schemeClr val="bg1">
                  <a:lumMod val="20000"/>
                  <a:lumOff val="80000"/>
                </a:schemeClr>
              </a:buClr>
              <a:buFont typeface="Wingdings" pitchFamily="2" charset="2"/>
              <a:buChar char="Ø"/>
              <a:defRPr/>
            </a:pPr>
            <a:r>
              <a:rPr lang="en-US" dirty="0" smtClean="0"/>
              <a:t>Possible growth of </a:t>
            </a:r>
            <a:r>
              <a:rPr lang="en-US" smtClean="0"/>
              <a:t>beneficial bacteria</a:t>
            </a:r>
            <a:r>
              <a:rPr lang="en-US" dirty="0" smtClean="0"/>
              <a:t/>
            </a:r>
            <a:br>
              <a:rPr lang="en-US" dirty="0" smtClean="0"/>
            </a:br>
            <a:endParaRPr lang="en-US" dirty="0" smtClean="0"/>
          </a:p>
          <a:p>
            <a:pPr fontAlgn="auto">
              <a:spcAft>
                <a:spcPts val="0"/>
              </a:spcAft>
              <a:buClr>
                <a:schemeClr val="bg1">
                  <a:lumMod val="20000"/>
                  <a:lumOff val="80000"/>
                </a:schemeClr>
              </a:buClr>
              <a:buFont typeface="Wingdings" pitchFamily="2" charset="2"/>
              <a:buChar char="Ø"/>
              <a:defRPr/>
            </a:pPr>
            <a:r>
              <a:rPr lang="en-US" dirty="0" smtClean="0"/>
              <a:t>No definite conclusion</a:t>
            </a:r>
          </a:p>
        </p:txBody>
      </p:sp>
      <p:pic>
        <p:nvPicPr>
          <p:cNvPr id="38915" name="Picture 7" descr="DSC09220.JPG"/>
          <p:cNvPicPr>
            <a:picLocks noChangeAspect="1"/>
          </p:cNvPicPr>
          <p:nvPr/>
        </p:nvPicPr>
        <p:blipFill>
          <a:blip r:embed="rId3"/>
          <a:srcRect/>
          <a:stretch>
            <a:fillRect/>
          </a:stretch>
        </p:blipFill>
        <p:spPr bwMode="auto">
          <a:xfrm>
            <a:off x="4419600" y="2057400"/>
            <a:ext cx="4419600" cy="2946400"/>
          </a:xfrm>
          <a:prstGeom prst="rect">
            <a:avLst/>
          </a:prstGeom>
          <a:noFill/>
          <a:ln w="9525">
            <a:noFill/>
            <a:miter lim="800000"/>
            <a:headEnd/>
            <a:tailEnd/>
          </a:ln>
        </p:spPr>
      </p:pic>
      <p:sp>
        <p:nvSpPr>
          <p:cNvPr id="38916" name="Text Placeholder 3"/>
          <p:cNvSpPr txBox="1">
            <a:spLocks/>
          </p:cNvSpPr>
          <p:nvPr/>
        </p:nvSpPr>
        <p:spPr bwMode="auto">
          <a:xfrm>
            <a:off x="4724400" y="1295400"/>
            <a:ext cx="4038600" cy="4525963"/>
          </a:xfrm>
          <a:prstGeom prst="rect">
            <a:avLst/>
          </a:prstGeom>
          <a:noFill/>
          <a:ln w="9525">
            <a:noFill/>
            <a:miter lim="800000"/>
            <a:headEnd/>
            <a:tailEnd/>
          </a:ln>
        </p:spPr>
        <p:txBody>
          <a:bodyPr/>
          <a:lstStyle/>
          <a:p>
            <a:pPr marL="547688" indent="-411163">
              <a:lnSpc>
                <a:spcPct val="90000"/>
              </a:lnSpc>
              <a:spcBef>
                <a:spcPct val="20000"/>
              </a:spcBef>
              <a:buClr>
                <a:srgbClr val="F9F9F9"/>
              </a:buClr>
              <a:buSzPct val="65000"/>
              <a:buFont typeface="Wingdings 2" pitchFamily="18" charset="2"/>
              <a:buNone/>
            </a:pPr>
            <a:endParaRPr lang="en-US" sz="1900">
              <a:latin typeface="Book Antiqua"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9" descr="2010-07-23 13.36.27.jpg"/>
          <p:cNvPicPr>
            <a:picLocks noChangeAspect="1"/>
          </p:cNvPicPr>
          <p:nvPr/>
        </p:nvPicPr>
        <p:blipFill>
          <a:blip r:embed="rId2"/>
          <a:srcRect/>
          <a:stretch>
            <a:fillRect/>
          </a:stretch>
        </p:blipFill>
        <p:spPr bwMode="auto">
          <a:xfrm>
            <a:off x="838200" y="1447800"/>
            <a:ext cx="2590800" cy="2438400"/>
          </a:xfrm>
          <a:prstGeom prst="rect">
            <a:avLst/>
          </a:prstGeom>
          <a:noFill/>
          <a:ln w="9525">
            <a:noFill/>
            <a:miter lim="800000"/>
            <a:headEnd/>
            <a:tailEnd/>
          </a:ln>
        </p:spPr>
      </p:pic>
      <p:sp>
        <p:nvSpPr>
          <p:cNvPr id="7171" name="Title 1"/>
          <p:cNvSpPr>
            <a:spLocks noGrp="1"/>
          </p:cNvSpPr>
          <p:nvPr>
            <p:ph type="title"/>
          </p:nvPr>
        </p:nvSpPr>
        <p:spPr>
          <a:xfrm>
            <a:off x="463550" y="311150"/>
            <a:ext cx="8229600" cy="1143000"/>
          </a:xfrm>
        </p:spPr>
        <p:txBody>
          <a:bodyPr/>
          <a:lstStyle/>
          <a:p>
            <a:pPr algn="ctr" fontAlgn="auto">
              <a:spcAft>
                <a:spcPts val="0"/>
              </a:spcAft>
              <a:buClr>
                <a:schemeClr val="bg1">
                  <a:lumMod val="20000"/>
                  <a:lumOff val="80000"/>
                </a:schemeClr>
              </a:buClr>
              <a:defRPr/>
            </a:pPr>
            <a:r>
              <a:rPr lang="en-US" dirty="0" smtClean="0"/>
              <a:t>Oral Rinsing Study</a:t>
            </a:r>
          </a:p>
        </p:txBody>
      </p:sp>
      <p:pic>
        <p:nvPicPr>
          <p:cNvPr id="40963" name="Picture 2"/>
          <p:cNvPicPr>
            <a:picLocks noGrp="1" noChangeAspect="1" noChangeArrowheads="1"/>
          </p:cNvPicPr>
          <p:nvPr>
            <p:ph sz="half" idx="1"/>
          </p:nvPr>
        </p:nvPicPr>
        <p:blipFill>
          <a:blip r:embed="rId3"/>
          <a:srcRect l="23685" t="18988" r="23685" b="14070"/>
          <a:stretch>
            <a:fillRect/>
          </a:stretch>
        </p:blipFill>
        <p:spPr>
          <a:xfrm>
            <a:off x="838200" y="4038600"/>
            <a:ext cx="2646363" cy="2514600"/>
          </a:xfrm>
        </p:spPr>
      </p:pic>
      <p:sp>
        <p:nvSpPr>
          <p:cNvPr id="47109" name="Text Placeholder 3"/>
          <p:cNvSpPr>
            <a:spLocks noGrp="1"/>
          </p:cNvSpPr>
          <p:nvPr>
            <p:ph sz="half" idx="2"/>
          </p:nvPr>
        </p:nvSpPr>
        <p:spPr>
          <a:xfrm>
            <a:off x="3962400" y="1600200"/>
            <a:ext cx="4191000" cy="4648200"/>
          </a:xfrm>
        </p:spPr>
        <p:txBody>
          <a:bodyPr>
            <a:normAutofit/>
          </a:bodyPr>
          <a:lstStyle/>
          <a:p>
            <a:pPr fontAlgn="auto">
              <a:lnSpc>
                <a:spcPct val="80000"/>
              </a:lnSpc>
              <a:spcBef>
                <a:spcPts val="0"/>
              </a:spcBef>
              <a:spcAft>
                <a:spcPts val="0"/>
              </a:spcAft>
              <a:buClr>
                <a:schemeClr val="bg1">
                  <a:lumMod val="20000"/>
                  <a:lumOff val="80000"/>
                </a:schemeClr>
              </a:buClr>
              <a:buFont typeface="Wingdings" pitchFamily="2" charset="2"/>
              <a:buChar char="Ø"/>
              <a:defRPr/>
            </a:pPr>
            <a:r>
              <a:rPr lang="en-US" sz="2400" dirty="0" smtClean="0"/>
              <a:t>Hypothesized that Scope would be more effective than green tea</a:t>
            </a:r>
          </a:p>
          <a:p>
            <a:pPr fontAlgn="auto">
              <a:lnSpc>
                <a:spcPct val="80000"/>
              </a:lnSpc>
              <a:spcBef>
                <a:spcPts val="0"/>
              </a:spcBef>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Bef>
                <a:spcPts val="0"/>
              </a:spcBef>
              <a:spcAft>
                <a:spcPts val="0"/>
              </a:spcAft>
              <a:buClr>
                <a:schemeClr val="bg1">
                  <a:lumMod val="20000"/>
                  <a:lumOff val="80000"/>
                </a:schemeClr>
              </a:buClr>
              <a:buFont typeface="Wingdings" pitchFamily="2" charset="2"/>
              <a:buChar char="Ø"/>
              <a:defRPr/>
            </a:pPr>
            <a:r>
              <a:rPr lang="en-US" sz="2400" dirty="0" smtClean="0"/>
              <a:t>Scope most effective</a:t>
            </a:r>
          </a:p>
          <a:p>
            <a:pPr fontAlgn="auto">
              <a:lnSpc>
                <a:spcPct val="80000"/>
              </a:lnSpc>
              <a:spcBef>
                <a:spcPts val="0"/>
              </a:spcBef>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Bef>
                <a:spcPts val="0"/>
              </a:spcBef>
              <a:spcAft>
                <a:spcPts val="0"/>
              </a:spcAft>
              <a:buClr>
                <a:schemeClr val="bg1">
                  <a:lumMod val="20000"/>
                  <a:lumOff val="80000"/>
                </a:schemeClr>
              </a:buClr>
              <a:buFont typeface="Wingdings" pitchFamily="2" charset="2"/>
              <a:buChar char="Ø"/>
              <a:defRPr/>
            </a:pPr>
            <a:r>
              <a:rPr lang="en-US" sz="2400" dirty="0" smtClean="0"/>
              <a:t>Discrepancies in green tea</a:t>
            </a:r>
          </a:p>
          <a:p>
            <a:pPr fontAlgn="auto">
              <a:lnSpc>
                <a:spcPct val="80000"/>
              </a:lnSpc>
              <a:spcBef>
                <a:spcPts val="0"/>
              </a:spcBef>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Bef>
                <a:spcPts val="0"/>
              </a:spcBef>
              <a:spcAft>
                <a:spcPts val="0"/>
              </a:spcAft>
              <a:buClr>
                <a:schemeClr val="bg1">
                  <a:lumMod val="20000"/>
                  <a:lumOff val="80000"/>
                </a:schemeClr>
              </a:buClr>
              <a:buFont typeface="Wingdings" pitchFamily="2" charset="2"/>
              <a:buChar char="Ø"/>
              <a:defRPr/>
            </a:pPr>
            <a:r>
              <a:rPr lang="en-US" sz="2400" dirty="0" smtClean="0"/>
              <a:t>Water not effective</a:t>
            </a:r>
          </a:p>
          <a:p>
            <a:pPr fontAlgn="auto">
              <a:lnSpc>
                <a:spcPct val="80000"/>
              </a:lnSpc>
              <a:spcBef>
                <a:spcPts val="0"/>
              </a:spcBef>
              <a:spcAft>
                <a:spcPts val="0"/>
              </a:spcAft>
              <a:buClr>
                <a:schemeClr val="bg1">
                  <a:lumMod val="20000"/>
                  <a:lumOff val="80000"/>
                </a:schemeClr>
              </a:buClr>
              <a:buFont typeface="Wingdings" pitchFamily="2" charset="2"/>
              <a:buChar char="Ø"/>
              <a:defRPr/>
            </a:pPr>
            <a:endParaRPr lang="en-US" sz="2400" dirty="0" smtClean="0"/>
          </a:p>
          <a:p>
            <a:pPr fontAlgn="auto">
              <a:spcBef>
                <a:spcPts val="0"/>
              </a:spcBef>
              <a:spcAft>
                <a:spcPts val="0"/>
              </a:spcAft>
              <a:buClr>
                <a:schemeClr val="bg1">
                  <a:lumMod val="20000"/>
                  <a:lumOff val="80000"/>
                </a:schemeClr>
              </a:buClr>
              <a:buFont typeface="Wingdings" pitchFamily="2" charset="2"/>
              <a:buChar char="Ø"/>
              <a:defRPr/>
            </a:pPr>
            <a:r>
              <a:rPr lang="en-US" sz="2400" dirty="0" smtClean="0"/>
              <a:t>Sources of Error </a:t>
            </a:r>
          </a:p>
          <a:p>
            <a:pPr lvl="1" fontAlgn="auto">
              <a:spcBef>
                <a:spcPts val="0"/>
              </a:spcBef>
              <a:spcAft>
                <a:spcPts val="0"/>
              </a:spcAft>
              <a:buClr>
                <a:schemeClr val="bg1">
                  <a:lumMod val="20000"/>
                  <a:lumOff val="80000"/>
                </a:schemeClr>
              </a:buClr>
              <a:buFont typeface="Wingdings" pitchFamily="2" charset="2"/>
              <a:buChar char="Ø"/>
              <a:defRPr/>
            </a:pPr>
            <a:r>
              <a:rPr lang="en-US" dirty="0" smtClean="0"/>
              <a:t>Not enough trials</a:t>
            </a:r>
          </a:p>
          <a:p>
            <a:pPr lvl="1" fontAlgn="auto">
              <a:spcBef>
                <a:spcPts val="0"/>
              </a:spcBef>
              <a:spcAft>
                <a:spcPts val="0"/>
              </a:spcAft>
              <a:buClr>
                <a:schemeClr val="bg1">
                  <a:lumMod val="20000"/>
                  <a:lumOff val="80000"/>
                </a:schemeClr>
              </a:buClr>
              <a:buFont typeface="Wingdings" pitchFamily="2" charset="2"/>
              <a:buChar char="Ø"/>
              <a:defRPr/>
            </a:pPr>
            <a:r>
              <a:rPr lang="en-US" dirty="0" smtClean="0"/>
              <a:t>Errors in swabbing</a:t>
            </a:r>
          </a:p>
          <a:p>
            <a:pPr lvl="1" fontAlgn="auto">
              <a:spcBef>
                <a:spcPts val="0"/>
              </a:spcBef>
              <a:spcAft>
                <a:spcPts val="0"/>
              </a:spcAft>
              <a:buClr>
                <a:schemeClr val="bg1">
                  <a:lumMod val="20000"/>
                  <a:lumOff val="80000"/>
                </a:schemeClr>
              </a:buClr>
              <a:buFont typeface="Wingdings" pitchFamily="2" charset="2"/>
              <a:buChar char="Ø"/>
              <a:defRPr/>
            </a:pPr>
            <a:r>
              <a:rPr lang="en-US" dirty="0" smtClean="0"/>
              <a:t>One subject gargled</a:t>
            </a:r>
          </a:p>
          <a:p>
            <a:pPr fontAlgn="auto">
              <a:lnSpc>
                <a:spcPct val="80000"/>
              </a:lnSpc>
              <a:spcAft>
                <a:spcPts val="0"/>
              </a:spcAft>
              <a:buClr>
                <a:schemeClr val="bg1">
                  <a:lumMod val="20000"/>
                  <a:lumOff val="80000"/>
                </a:schemeClr>
              </a:buClr>
              <a:buFont typeface="Wingdings" pitchFamily="2" charset="2"/>
              <a:buChar char="Ø"/>
              <a:defRPr/>
            </a:pPr>
            <a:endParaRPr lang="en-US" sz="1800" dirty="0" smtClean="0"/>
          </a:p>
          <a:p>
            <a:pPr fontAlgn="auto">
              <a:lnSpc>
                <a:spcPct val="80000"/>
              </a:lnSpc>
              <a:spcAft>
                <a:spcPts val="0"/>
              </a:spcAft>
              <a:buClr>
                <a:schemeClr val="bg1">
                  <a:lumMod val="20000"/>
                  <a:lumOff val="80000"/>
                </a:schemeClr>
              </a:buClr>
              <a:buFont typeface="Wingdings" pitchFamily="2" charset="2"/>
              <a:buChar char="Ø"/>
              <a:defRPr/>
            </a:pPr>
            <a:endParaRPr lang="en-US" sz="1800" dirty="0" smtClean="0"/>
          </a:p>
        </p:txBody>
      </p:sp>
      <p:sp>
        <p:nvSpPr>
          <p:cNvPr id="40965" name="Text Box 6"/>
          <p:cNvSpPr txBox="1">
            <a:spLocks noChangeArrowheads="1"/>
          </p:cNvSpPr>
          <p:nvPr/>
        </p:nvSpPr>
        <p:spPr bwMode="auto">
          <a:xfrm>
            <a:off x="4648200" y="4572000"/>
            <a:ext cx="3733800" cy="369888"/>
          </a:xfrm>
          <a:prstGeom prst="rect">
            <a:avLst/>
          </a:prstGeom>
          <a:noFill/>
          <a:ln w="9525">
            <a:noFill/>
            <a:miter lim="800000"/>
            <a:headEnd/>
            <a:tailEnd/>
          </a:ln>
        </p:spPr>
        <p:txBody>
          <a:bodyPr>
            <a:spAutoFit/>
          </a:bodyPr>
          <a:lstStyle/>
          <a:p>
            <a:r>
              <a:rPr lang="en-US">
                <a:latin typeface="Book Antiqua" pitchFamily="18" charset="0"/>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What not to do…</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Sources of Error </a:t>
            </a:r>
            <a:endParaRPr lang="en-US" dirty="0"/>
          </a:p>
        </p:txBody>
      </p:sp>
      <p:sp>
        <p:nvSpPr>
          <p:cNvPr id="5" name="Content Placeholder 4"/>
          <p:cNvSpPr>
            <a:spLocks noGrp="1"/>
          </p:cNvSpPr>
          <p:nvPr>
            <p:ph idx="1"/>
          </p:nvPr>
        </p:nvSpPr>
        <p:spPr>
          <a:xfrm>
            <a:off x="304800" y="1600200"/>
            <a:ext cx="3810000" cy="4525963"/>
          </a:xfrm>
        </p:spPr>
        <p:txBody>
          <a:bodyPr>
            <a:normAutofit/>
          </a:bodyPr>
          <a:lstStyle/>
          <a:p>
            <a:pPr fontAlgn="auto">
              <a:spcAft>
                <a:spcPts val="0"/>
              </a:spcAft>
              <a:buClr>
                <a:schemeClr val="bg1">
                  <a:lumMod val="20000"/>
                  <a:lumOff val="80000"/>
                </a:schemeClr>
              </a:buClr>
              <a:buFont typeface="Wingdings" pitchFamily="2" charset="2"/>
              <a:buChar char="Ø"/>
              <a:defRPr/>
            </a:pPr>
            <a:r>
              <a:rPr lang="en-US" dirty="0" smtClean="0"/>
              <a:t>Unknown bacteria</a:t>
            </a:r>
          </a:p>
          <a:p>
            <a:pPr fontAlgn="auto">
              <a:spcAft>
                <a:spcPts val="0"/>
              </a:spcAft>
              <a:buClr>
                <a:schemeClr val="bg1">
                  <a:lumMod val="20000"/>
                  <a:lumOff val="80000"/>
                </a:schemeClr>
              </a:buClr>
              <a:buFont typeface="Wingdings" pitchFamily="2" charset="2"/>
              <a:buChar char="Ø"/>
              <a:defRPr/>
            </a:pPr>
            <a:r>
              <a:rPr lang="en-US" dirty="0" smtClean="0"/>
              <a:t>Contamination</a:t>
            </a:r>
          </a:p>
          <a:p>
            <a:pPr fontAlgn="auto">
              <a:spcAft>
                <a:spcPts val="0"/>
              </a:spcAft>
              <a:buClr>
                <a:schemeClr val="bg1">
                  <a:lumMod val="20000"/>
                  <a:lumOff val="80000"/>
                </a:schemeClr>
              </a:buClr>
              <a:buFont typeface="Wingdings" pitchFamily="2" charset="2"/>
              <a:buChar char="Ø"/>
              <a:defRPr/>
            </a:pPr>
            <a:r>
              <a:rPr lang="en-US" dirty="0" smtClean="0"/>
              <a:t>Small sample size</a:t>
            </a:r>
          </a:p>
          <a:p>
            <a:pPr fontAlgn="auto">
              <a:spcAft>
                <a:spcPts val="0"/>
              </a:spcAft>
              <a:buClr>
                <a:schemeClr val="bg1">
                  <a:lumMod val="20000"/>
                  <a:lumOff val="80000"/>
                </a:schemeClr>
              </a:buClr>
              <a:buFont typeface="Wingdings" pitchFamily="2" charset="2"/>
              <a:buChar char="Ø"/>
              <a:defRPr/>
            </a:pPr>
            <a:r>
              <a:rPr lang="en-US" dirty="0" smtClean="0"/>
              <a:t>Fluctuating temperature</a:t>
            </a:r>
            <a:endParaRPr lang="en-US" dirty="0"/>
          </a:p>
        </p:txBody>
      </p:sp>
      <p:pic>
        <p:nvPicPr>
          <p:cNvPr id="43011" name="Picture 2"/>
          <p:cNvPicPr>
            <a:picLocks noChangeAspect="1" noChangeArrowheads="1"/>
          </p:cNvPicPr>
          <p:nvPr/>
        </p:nvPicPr>
        <p:blipFill>
          <a:blip r:embed="rId3"/>
          <a:srcRect l="6342" t="6271" r="12488" b="17372"/>
          <a:stretch>
            <a:fillRect/>
          </a:stretch>
        </p:blipFill>
        <p:spPr bwMode="auto">
          <a:xfrm>
            <a:off x="4038600" y="1752600"/>
            <a:ext cx="4800600" cy="4495800"/>
          </a:xfrm>
          <a:prstGeom prst="rect">
            <a:avLst/>
          </a:prstGeom>
          <a:noFill/>
          <a:ln w="9525">
            <a:noFill/>
            <a:miter lim="800000"/>
            <a:headEnd/>
            <a:tailEnd/>
          </a:ln>
        </p:spPr>
      </p:pic>
      <p:sp>
        <p:nvSpPr>
          <p:cNvPr id="43012" name="TextBox 5"/>
          <p:cNvSpPr txBox="1">
            <a:spLocks noChangeArrowheads="1"/>
          </p:cNvSpPr>
          <p:nvPr/>
        </p:nvSpPr>
        <p:spPr bwMode="auto">
          <a:xfrm>
            <a:off x="4038600" y="1295400"/>
            <a:ext cx="4800600" cy="369888"/>
          </a:xfrm>
          <a:prstGeom prst="rect">
            <a:avLst/>
          </a:prstGeom>
          <a:noFill/>
          <a:ln w="9525">
            <a:noFill/>
            <a:miter lim="800000"/>
            <a:headEnd/>
            <a:tailEnd/>
          </a:ln>
        </p:spPr>
        <p:txBody>
          <a:bodyPr>
            <a:spAutoFit/>
          </a:bodyPr>
          <a:lstStyle/>
          <a:p>
            <a:pPr algn="ctr"/>
            <a:r>
              <a:rPr lang="en-US" b="1" i="1">
                <a:solidFill>
                  <a:srgbClr val="FFFFFF"/>
                </a:solidFill>
              </a:rPr>
              <a:t>“What’s the opposite of Eureka?”</a:t>
            </a:r>
          </a:p>
        </p:txBody>
      </p:sp>
      <p:sp>
        <p:nvSpPr>
          <p:cNvPr id="43013" name="Rectangle 6"/>
          <p:cNvSpPr>
            <a:spLocks noChangeArrowheads="1"/>
          </p:cNvSpPr>
          <p:nvPr/>
        </p:nvSpPr>
        <p:spPr bwMode="auto">
          <a:xfrm>
            <a:off x="4038600" y="6211888"/>
            <a:ext cx="4572000" cy="646112"/>
          </a:xfrm>
          <a:prstGeom prst="rect">
            <a:avLst/>
          </a:prstGeom>
          <a:noFill/>
          <a:ln w="9525">
            <a:noFill/>
            <a:miter lim="800000"/>
            <a:headEnd/>
            <a:tailEnd/>
          </a:ln>
        </p:spPr>
        <p:txBody>
          <a:bodyPr>
            <a:spAutoFit/>
          </a:bodyPr>
          <a:lstStyle/>
          <a:p>
            <a:r>
              <a:rPr lang="en-US" sz="1200">
                <a:solidFill>
                  <a:srgbClr val="FFFFFF"/>
                </a:solidFill>
              </a:rPr>
              <a:t>http://www.paduiblog.com/2009/12/articles/dui-media-reports/harrisburg-dui-lawyer-comments-on-inaccurate-blood-alcohol-content-and-bad-bac-results/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p:txBody>
          <a:bodyPr/>
          <a:lstStyle/>
          <a:p>
            <a:pPr algn="ctr" fontAlgn="auto">
              <a:spcAft>
                <a:spcPts val="0"/>
              </a:spcAft>
              <a:buClr>
                <a:schemeClr val="bg1">
                  <a:lumMod val="20000"/>
                  <a:lumOff val="80000"/>
                </a:schemeClr>
              </a:buClr>
              <a:defRPr/>
            </a:pPr>
            <a:r>
              <a:rPr lang="en-US" sz="3700" dirty="0" smtClean="0"/>
              <a:t>Future Studies</a:t>
            </a:r>
          </a:p>
        </p:txBody>
      </p:sp>
      <p:sp>
        <p:nvSpPr>
          <p:cNvPr id="25603" name="Rectangle 3"/>
          <p:cNvSpPr>
            <a:spLocks noGrp="1"/>
          </p:cNvSpPr>
          <p:nvPr>
            <p:ph sz="half" idx="1"/>
          </p:nvPr>
        </p:nvSpPr>
        <p:spPr>
          <a:xfrm>
            <a:off x="457200" y="990600"/>
            <a:ext cx="4038600" cy="4525963"/>
          </a:xfrm>
        </p:spPr>
        <p:txBody>
          <a:bodyPr>
            <a:normAutofit lnSpcReduction="10000"/>
          </a:bodyPr>
          <a:lstStyle/>
          <a:p>
            <a:pPr fontAlgn="auto">
              <a:lnSpc>
                <a:spcPct val="8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Maintain proper temperature</a:t>
            </a:r>
          </a:p>
          <a:p>
            <a:pPr fontAlgn="auto">
              <a:lnSpc>
                <a:spcPct val="8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Use green tea extract</a:t>
            </a:r>
          </a:p>
          <a:p>
            <a:pPr fontAlgn="auto">
              <a:lnSpc>
                <a:spcPct val="8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Different brands of green tea</a:t>
            </a:r>
          </a:p>
          <a:p>
            <a:pPr fontAlgn="auto">
              <a:lnSpc>
                <a:spcPct val="8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Specific bacterium instead of just a mixed sample from the mouth </a:t>
            </a:r>
          </a:p>
          <a:p>
            <a:pPr fontAlgn="auto">
              <a:lnSpc>
                <a:spcPct val="80000"/>
              </a:lnSpc>
              <a:spcAft>
                <a:spcPts val="0"/>
              </a:spcAft>
              <a:buClr>
                <a:schemeClr val="bg1">
                  <a:lumMod val="20000"/>
                  <a:lumOff val="80000"/>
                </a:schemeClr>
              </a:buClr>
              <a:buFont typeface="Wingdings" pitchFamily="2" charset="2"/>
              <a:buChar char="Ø"/>
              <a:defRPr/>
            </a:pPr>
            <a:endParaRPr lang="en-US" sz="2400" dirty="0" smtClean="0"/>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Alter MIC method</a:t>
            </a:r>
          </a:p>
          <a:p>
            <a:pPr fontAlgn="auto">
              <a:lnSpc>
                <a:spcPct val="80000"/>
              </a:lnSpc>
              <a:spcAft>
                <a:spcPts val="0"/>
              </a:spcAft>
              <a:buClr>
                <a:schemeClr val="bg1">
                  <a:lumMod val="20000"/>
                  <a:lumOff val="80000"/>
                </a:schemeClr>
              </a:buClr>
              <a:buFont typeface="Wingdings" pitchFamily="2" charset="2"/>
              <a:buChar char="Ø"/>
              <a:defRPr/>
            </a:pPr>
            <a:endParaRPr lang="en-US" sz="2200" dirty="0" smtClean="0"/>
          </a:p>
          <a:p>
            <a:pPr fontAlgn="auto">
              <a:lnSpc>
                <a:spcPct val="80000"/>
              </a:lnSpc>
              <a:spcAft>
                <a:spcPts val="0"/>
              </a:spcAft>
              <a:buClr>
                <a:schemeClr val="bg1">
                  <a:lumMod val="20000"/>
                  <a:lumOff val="80000"/>
                </a:schemeClr>
              </a:buClr>
              <a:buFont typeface="Wingdings" pitchFamily="2" charset="2"/>
              <a:buChar char="Ø"/>
              <a:defRPr/>
            </a:pPr>
            <a:endParaRPr lang="en-US" sz="2200" dirty="0" smtClean="0"/>
          </a:p>
          <a:p>
            <a:pPr fontAlgn="auto">
              <a:lnSpc>
                <a:spcPct val="80000"/>
              </a:lnSpc>
              <a:spcAft>
                <a:spcPts val="0"/>
              </a:spcAft>
              <a:buClr>
                <a:schemeClr val="bg1">
                  <a:lumMod val="20000"/>
                  <a:lumOff val="80000"/>
                </a:schemeClr>
              </a:buClr>
              <a:buFont typeface="Wingdings" pitchFamily="2" charset="2"/>
              <a:buChar char="Ø"/>
              <a:defRPr/>
            </a:pPr>
            <a:endParaRPr lang="en-US" sz="2200" dirty="0" smtClean="0"/>
          </a:p>
          <a:p>
            <a:pPr fontAlgn="auto">
              <a:lnSpc>
                <a:spcPct val="80000"/>
              </a:lnSpc>
              <a:spcAft>
                <a:spcPts val="0"/>
              </a:spcAft>
              <a:buClr>
                <a:schemeClr val="bg1">
                  <a:lumMod val="20000"/>
                  <a:lumOff val="80000"/>
                </a:schemeClr>
              </a:buClr>
              <a:buFont typeface="Wingdings" pitchFamily="2" charset="2"/>
              <a:buChar char="Ø"/>
              <a:defRPr/>
            </a:pPr>
            <a:endParaRPr lang="en-US" sz="2200" dirty="0" smtClean="0"/>
          </a:p>
        </p:txBody>
      </p:sp>
      <p:pic>
        <p:nvPicPr>
          <p:cNvPr id="45059" name="Picture 5"/>
          <p:cNvPicPr>
            <a:picLocks noChangeAspect="1" noChangeArrowheads="1"/>
          </p:cNvPicPr>
          <p:nvPr/>
        </p:nvPicPr>
        <p:blipFill>
          <a:blip r:embed="rId3"/>
          <a:srcRect/>
          <a:stretch>
            <a:fillRect/>
          </a:stretch>
        </p:blipFill>
        <p:spPr bwMode="auto">
          <a:xfrm>
            <a:off x="5181600" y="1295400"/>
            <a:ext cx="33528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Future Studies</a:t>
            </a:r>
          </a:p>
        </p:txBody>
      </p:sp>
      <p:sp>
        <p:nvSpPr>
          <p:cNvPr id="51203" name="Rectangle 3"/>
          <p:cNvSpPr>
            <a:spLocks noGrp="1"/>
          </p:cNvSpPr>
          <p:nvPr>
            <p:ph sz="half" idx="1"/>
          </p:nvPr>
        </p:nvSpPr>
        <p:spPr/>
        <p:txBody>
          <a:bodyPr>
            <a:normAutofit/>
          </a:bodyPr>
          <a:lstStyle/>
          <a:p>
            <a:pPr fontAlgn="auto">
              <a:spcAft>
                <a:spcPts val="0"/>
              </a:spcAft>
              <a:buClr>
                <a:schemeClr val="bg1">
                  <a:lumMod val="20000"/>
                  <a:lumOff val="80000"/>
                </a:schemeClr>
              </a:buClr>
              <a:buFont typeface="Wingdings" pitchFamily="2" charset="2"/>
              <a:buChar char="Ø"/>
              <a:defRPr/>
            </a:pPr>
            <a:r>
              <a:rPr lang="en-US" dirty="0" smtClean="0"/>
              <a:t>Oral Rinsing Study</a:t>
            </a:r>
          </a:p>
          <a:p>
            <a:pPr lvl="1" fontAlgn="auto">
              <a:spcAft>
                <a:spcPts val="0"/>
              </a:spcAft>
              <a:buClr>
                <a:schemeClr val="bg1">
                  <a:lumMod val="20000"/>
                  <a:lumOff val="80000"/>
                </a:schemeClr>
              </a:buClr>
              <a:buFont typeface="Wingdings" pitchFamily="2" charset="2"/>
              <a:buChar char="Ø"/>
              <a:defRPr/>
            </a:pPr>
            <a:r>
              <a:rPr lang="en-US" dirty="0" smtClean="0"/>
              <a:t>More test subjects </a:t>
            </a:r>
          </a:p>
          <a:p>
            <a:pPr lvl="1" fontAlgn="auto">
              <a:spcAft>
                <a:spcPts val="0"/>
              </a:spcAft>
              <a:buClr>
                <a:schemeClr val="bg1">
                  <a:lumMod val="20000"/>
                  <a:lumOff val="80000"/>
                </a:schemeClr>
              </a:buClr>
              <a:buFont typeface="Wingdings" pitchFamily="2" charset="2"/>
              <a:buChar char="Ø"/>
              <a:defRPr/>
            </a:pPr>
            <a:r>
              <a:rPr lang="en-US" dirty="0" smtClean="0"/>
              <a:t>Consistent rinsing</a:t>
            </a:r>
          </a:p>
          <a:p>
            <a:pPr lvl="1" fontAlgn="auto">
              <a:spcAft>
                <a:spcPts val="0"/>
              </a:spcAft>
              <a:buClr>
                <a:schemeClr val="bg1">
                  <a:lumMod val="20000"/>
                  <a:lumOff val="80000"/>
                </a:schemeClr>
              </a:buClr>
              <a:buFont typeface="Wingdings" pitchFamily="2" charset="2"/>
              <a:buChar char="Ø"/>
              <a:defRPr/>
            </a:pPr>
            <a:r>
              <a:rPr lang="en-US" dirty="0" smtClean="0"/>
              <a:t>Greater concentration of green tea</a:t>
            </a:r>
          </a:p>
          <a:p>
            <a:pPr lvl="1" fontAlgn="auto">
              <a:spcAft>
                <a:spcPts val="0"/>
              </a:spcAft>
              <a:buClr>
                <a:schemeClr val="bg1">
                  <a:lumMod val="20000"/>
                  <a:lumOff val="80000"/>
                </a:schemeClr>
              </a:buClr>
              <a:buFont typeface="Wingdings" pitchFamily="2" charset="2"/>
              <a:buChar char="Ø"/>
              <a:defRPr/>
            </a:pPr>
            <a:r>
              <a:rPr lang="en-US" dirty="0" smtClean="0"/>
              <a:t>Differentiate between beneficial and harmful bacteria</a:t>
            </a:r>
          </a:p>
          <a:p>
            <a:pPr fontAlgn="auto">
              <a:spcAft>
                <a:spcPts val="0"/>
              </a:spcAft>
              <a:buClr>
                <a:schemeClr val="bg1">
                  <a:lumMod val="20000"/>
                  <a:lumOff val="80000"/>
                </a:schemeClr>
              </a:buClr>
              <a:buFont typeface="Wingdings" pitchFamily="2" charset="2"/>
              <a:buChar char="Ø"/>
              <a:defRPr/>
            </a:pPr>
            <a:endParaRPr lang="en-US" dirty="0" smtClean="0"/>
          </a:p>
        </p:txBody>
      </p:sp>
      <p:pic>
        <p:nvPicPr>
          <p:cNvPr id="47107" name="Picture 4"/>
          <p:cNvPicPr>
            <a:picLocks noChangeAspect="1" noChangeArrowheads="1"/>
          </p:cNvPicPr>
          <p:nvPr/>
        </p:nvPicPr>
        <p:blipFill>
          <a:blip r:embed="rId2"/>
          <a:srcRect/>
          <a:stretch>
            <a:fillRect/>
          </a:stretch>
        </p:blipFill>
        <p:spPr bwMode="auto">
          <a:xfrm>
            <a:off x="4648200" y="1828800"/>
            <a:ext cx="40386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Conclusion</a:t>
            </a:r>
            <a:endParaRPr lang="en-US" dirty="0"/>
          </a:p>
        </p:txBody>
      </p:sp>
      <p:sp>
        <p:nvSpPr>
          <p:cNvPr id="3" name="Content Placeholder 2"/>
          <p:cNvSpPr>
            <a:spLocks noGrp="1"/>
          </p:cNvSpPr>
          <p:nvPr>
            <p:ph sz="half" idx="1"/>
          </p:nvPr>
        </p:nvSpPr>
        <p:spPr/>
        <p:txBody>
          <a:bodyPr>
            <a:normAutofit/>
          </a:bodyPr>
          <a:lstStyle/>
          <a:p>
            <a:pPr fontAlgn="auto">
              <a:spcAft>
                <a:spcPts val="0"/>
              </a:spcAft>
              <a:buClr>
                <a:schemeClr val="bg1">
                  <a:lumMod val="20000"/>
                  <a:lumOff val="80000"/>
                </a:schemeClr>
              </a:buClr>
              <a:buFont typeface="Wingdings" pitchFamily="2" charset="2"/>
              <a:buChar char="Ø"/>
              <a:defRPr/>
            </a:pPr>
            <a:r>
              <a:rPr lang="en-US" dirty="0" smtClean="0"/>
              <a:t>Effective killer of bacteria</a:t>
            </a:r>
          </a:p>
          <a:p>
            <a:pPr fontAlgn="auto">
              <a:spcAft>
                <a:spcPts val="0"/>
              </a:spcAft>
              <a:buClr>
                <a:schemeClr val="bg1">
                  <a:lumMod val="20000"/>
                  <a:lumOff val="80000"/>
                </a:schemeClr>
              </a:buClr>
              <a:buFont typeface="Wingdings" pitchFamily="2" charset="2"/>
              <a:buChar char="Ø"/>
              <a:defRPr/>
            </a:pPr>
            <a:r>
              <a:rPr lang="en-US" dirty="0" smtClean="0"/>
              <a:t>Future studies to confirm results</a:t>
            </a:r>
          </a:p>
        </p:txBody>
      </p:sp>
      <p:sp>
        <p:nvSpPr>
          <p:cNvPr id="4" name="Content Placeholder 3"/>
          <p:cNvSpPr>
            <a:spLocks noGrp="1"/>
          </p:cNvSpPr>
          <p:nvPr>
            <p:ph sz="half" idx="2"/>
          </p:nvPr>
        </p:nvSpPr>
        <p:spPr/>
        <p:txBody>
          <a:bodyPr>
            <a:normAutofit/>
          </a:bodyPr>
          <a:lstStyle/>
          <a:p>
            <a:pPr fontAlgn="auto">
              <a:spcAft>
                <a:spcPts val="0"/>
              </a:spcAft>
              <a:buClr>
                <a:schemeClr val="bg1">
                  <a:lumMod val="20000"/>
                  <a:lumOff val="80000"/>
                </a:schemeClr>
              </a:buClr>
              <a:buFont typeface="Wingdings" pitchFamily="2" charset="2"/>
              <a:buChar char="Ø"/>
              <a:defRPr/>
            </a:pPr>
            <a:r>
              <a:rPr lang="en-US" dirty="0" smtClean="0"/>
              <a:t>Potential use as a natural mouthwash</a:t>
            </a:r>
          </a:p>
          <a:p>
            <a:pPr lvl="1" fontAlgn="auto">
              <a:spcAft>
                <a:spcPts val="0"/>
              </a:spcAft>
              <a:buClr>
                <a:schemeClr val="bg1">
                  <a:lumMod val="20000"/>
                  <a:lumOff val="80000"/>
                </a:schemeClr>
              </a:buClr>
              <a:buFont typeface="Wingdings" pitchFamily="2" charset="2"/>
              <a:buChar char="Ø"/>
              <a:defRPr/>
            </a:pPr>
            <a:r>
              <a:rPr lang="en-US" dirty="0" smtClean="0"/>
              <a:t>High concentration</a:t>
            </a:r>
          </a:p>
          <a:p>
            <a:pPr fontAlgn="auto">
              <a:spcAft>
                <a:spcPts val="0"/>
              </a:spcAft>
              <a:buClr>
                <a:schemeClr val="bg1">
                  <a:lumMod val="20000"/>
                  <a:lumOff val="80000"/>
                </a:schemeClr>
              </a:buClr>
              <a:buFont typeface="Wingdings" pitchFamily="2" charset="2"/>
              <a:buChar char="Ø"/>
              <a:defRPr/>
            </a:pPr>
            <a:endParaRPr lang="en-US" dirty="0"/>
          </a:p>
        </p:txBody>
      </p:sp>
      <p:pic>
        <p:nvPicPr>
          <p:cNvPr id="48132" name="Picture 2"/>
          <p:cNvPicPr>
            <a:picLocks noChangeAspect="1" noChangeArrowheads="1"/>
          </p:cNvPicPr>
          <p:nvPr/>
        </p:nvPicPr>
        <p:blipFill>
          <a:blip r:embed="rId2"/>
          <a:srcRect t="27026" b="11411"/>
          <a:stretch>
            <a:fillRect/>
          </a:stretch>
        </p:blipFill>
        <p:spPr bwMode="auto">
          <a:xfrm>
            <a:off x="1219200" y="3505200"/>
            <a:ext cx="6765925"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Composition</a:t>
            </a:r>
            <a:endParaRPr lang="en-US" dirty="0"/>
          </a:p>
        </p:txBody>
      </p:sp>
      <p:pic>
        <p:nvPicPr>
          <p:cNvPr id="16386" name="Picture 2" descr="1209227f1"/>
          <p:cNvPicPr>
            <a:picLocks noChangeAspect="1" noChangeArrowheads="1"/>
          </p:cNvPicPr>
          <p:nvPr/>
        </p:nvPicPr>
        <p:blipFill>
          <a:blip r:embed="rId2"/>
          <a:srcRect/>
          <a:stretch>
            <a:fillRect/>
          </a:stretch>
        </p:blipFill>
        <p:spPr bwMode="auto">
          <a:xfrm>
            <a:off x="1260475" y="1600200"/>
            <a:ext cx="6664325"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Acknowledgements</a:t>
            </a:r>
          </a:p>
        </p:txBody>
      </p:sp>
      <p:sp>
        <p:nvSpPr>
          <p:cNvPr id="28675" name="Rectangle 3"/>
          <p:cNvSpPr>
            <a:spLocks noGrp="1"/>
          </p:cNvSpPr>
          <p:nvPr>
            <p:ph sz="half" idx="1"/>
          </p:nvPr>
        </p:nvSpPr>
        <p:spPr/>
        <p:txBody>
          <a:bodyPr>
            <a:normAutofit lnSpcReduction="10000"/>
          </a:bodyPr>
          <a:lstStyle/>
          <a:p>
            <a:pPr fontAlgn="auto">
              <a:lnSpc>
                <a:spcPct val="80000"/>
              </a:lnSpc>
              <a:spcAft>
                <a:spcPts val="0"/>
              </a:spcAft>
              <a:buClr>
                <a:schemeClr val="bg1">
                  <a:lumMod val="20000"/>
                  <a:lumOff val="80000"/>
                </a:schemeClr>
              </a:buClr>
              <a:buFont typeface="Wingdings" pitchFamily="2" charset="2"/>
              <a:buChar char="Ø"/>
              <a:defRPr/>
            </a:pPr>
            <a:r>
              <a:rPr lang="en-US" sz="2400" dirty="0" smtClean="0"/>
              <a:t>Mrs. Sandler</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Tina Varghese</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Dr. Miyamoto</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Dr. Quinn</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Myrna </a:t>
            </a:r>
            <a:r>
              <a:rPr lang="en-US" sz="2400" dirty="0" err="1" smtClean="0"/>
              <a:t>Papier</a:t>
            </a:r>
            <a:r>
              <a:rPr lang="en-US" sz="2400" dirty="0" smtClean="0"/>
              <a:t> </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John and Laura </a:t>
            </a:r>
            <a:r>
              <a:rPr lang="en-US" sz="2400" dirty="0" err="1" smtClean="0"/>
              <a:t>Overdeck</a:t>
            </a:r>
            <a:endParaRPr lang="en-US" sz="2400" dirty="0" smtClean="0"/>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Bayer Health Care</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Bristol-Myers Squibb</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The </a:t>
            </a:r>
            <a:r>
              <a:rPr lang="en-US" sz="2400" dirty="0" err="1" smtClean="0"/>
              <a:t>Crimmins</a:t>
            </a:r>
            <a:r>
              <a:rPr lang="en-US" sz="2400" dirty="0" smtClean="0"/>
              <a:t> Family Charitable Foundation</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Jewish Communal Fund</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The Edward W.  and Stella C. Van </a:t>
            </a:r>
            <a:r>
              <a:rPr lang="en-US" sz="2400" dirty="0" err="1" smtClean="0"/>
              <a:t>Houten</a:t>
            </a:r>
            <a:r>
              <a:rPr lang="en-US" sz="2400" dirty="0" smtClean="0"/>
              <a:t> Memorial Fund</a:t>
            </a:r>
          </a:p>
          <a:p>
            <a:pPr fontAlgn="auto">
              <a:lnSpc>
                <a:spcPct val="80000"/>
              </a:lnSpc>
              <a:spcAft>
                <a:spcPts val="0"/>
              </a:spcAft>
              <a:buClr>
                <a:schemeClr val="bg1">
                  <a:lumMod val="20000"/>
                  <a:lumOff val="80000"/>
                </a:schemeClr>
              </a:buClr>
              <a:buFont typeface="Wingdings" pitchFamily="2" charset="2"/>
              <a:buChar char="Ø"/>
              <a:defRPr/>
            </a:pPr>
            <a:endParaRPr lang="en-US" sz="2000" dirty="0" smtClean="0"/>
          </a:p>
          <a:p>
            <a:pPr fontAlgn="auto">
              <a:lnSpc>
                <a:spcPct val="80000"/>
              </a:lnSpc>
              <a:spcAft>
                <a:spcPts val="0"/>
              </a:spcAft>
              <a:buClr>
                <a:schemeClr val="bg1">
                  <a:lumMod val="20000"/>
                  <a:lumOff val="80000"/>
                </a:schemeClr>
              </a:buClr>
              <a:buFont typeface="Wingdings" pitchFamily="2" charset="2"/>
              <a:buChar char="Ø"/>
              <a:defRPr/>
            </a:pPr>
            <a:endParaRPr lang="en-US" sz="2000" dirty="0" smtClean="0"/>
          </a:p>
        </p:txBody>
      </p:sp>
      <p:sp>
        <p:nvSpPr>
          <p:cNvPr id="28676" name="Rectangle 4"/>
          <p:cNvSpPr>
            <a:spLocks noGrp="1"/>
          </p:cNvSpPr>
          <p:nvPr>
            <p:ph sz="half" idx="2"/>
          </p:nvPr>
        </p:nvSpPr>
        <p:spPr/>
        <p:txBody>
          <a:bodyPr>
            <a:normAutofit lnSpcReduction="10000"/>
          </a:bodyPr>
          <a:lstStyle/>
          <a:p>
            <a:pPr fontAlgn="auto">
              <a:lnSpc>
                <a:spcPct val="80000"/>
              </a:lnSpc>
              <a:spcAft>
                <a:spcPts val="0"/>
              </a:spcAft>
              <a:buClr>
                <a:schemeClr val="bg1">
                  <a:lumMod val="20000"/>
                  <a:lumOff val="80000"/>
                </a:schemeClr>
              </a:buClr>
              <a:buFont typeface="Wingdings" pitchFamily="2" charset="2"/>
              <a:buChar char="Ø"/>
              <a:defRPr/>
            </a:pPr>
            <a:r>
              <a:rPr lang="en-US" sz="2400" dirty="0" smtClean="0"/>
              <a:t>The </a:t>
            </a:r>
            <a:r>
              <a:rPr lang="en-US" sz="2400" dirty="0" err="1" smtClean="0"/>
              <a:t>Ena</a:t>
            </a:r>
            <a:r>
              <a:rPr lang="en-US" sz="2400" dirty="0" smtClean="0"/>
              <a:t> </a:t>
            </a:r>
            <a:r>
              <a:rPr lang="en-US" sz="2400" dirty="0" err="1" smtClean="0"/>
              <a:t>Zucchi</a:t>
            </a:r>
            <a:r>
              <a:rPr lang="en-US" sz="2400" dirty="0" smtClean="0"/>
              <a:t> Trust</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Novartis</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Johnson and Johnson</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Independent College Fund of New Jersey</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Roche</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NJGSS Alumnae and Parents 1984-2009</a:t>
            </a:r>
          </a:p>
          <a:p>
            <a:pPr fontAlgn="auto">
              <a:lnSpc>
                <a:spcPct val="80000"/>
              </a:lnSpc>
              <a:spcAft>
                <a:spcPts val="0"/>
              </a:spcAft>
              <a:buClr>
                <a:schemeClr val="bg1">
                  <a:lumMod val="20000"/>
                  <a:lumOff val="80000"/>
                </a:schemeClr>
              </a:buClr>
              <a:buFont typeface="Wingdings" pitchFamily="2" charset="2"/>
              <a:buChar char="Ø"/>
              <a:defRPr/>
            </a:pPr>
            <a:r>
              <a:rPr lang="en-US" sz="2400" dirty="0" smtClean="0"/>
              <a:t>Corporate Matching Gifts: Alliance Bernstein, AT&amp;T Foundation, Direct Edge, Goldman Sachs, and Company, Johnson and Johnson, Met Life, Microsoft Corporation, Network for Good</a:t>
            </a:r>
          </a:p>
          <a:p>
            <a:pPr fontAlgn="auto">
              <a:lnSpc>
                <a:spcPct val="80000"/>
              </a:lnSpc>
              <a:spcAft>
                <a:spcPts val="0"/>
              </a:spcAft>
              <a:buClr>
                <a:schemeClr val="bg1">
                  <a:lumMod val="20000"/>
                  <a:lumOff val="80000"/>
                </a:schemeClr>
              </a:buClr>
              <a:buFont typeface="Wingdings" pitchFamily="2" charset="2"/>
              <a:buChar char="Ø"/>
              <a:defRPr/>
            </a:pPr>
            <a:endParaRPr lang="en-US" sz="20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Content Placeholder 8" descr="any questions.bmp"/>
          <p:cNvPicPr>
            <a:picLocks noGrp="1" noChangeAspect="1"/>
          </p:cNvPicPr>
          <p:nvPr>
            <p:ph idx="1"/>
          </p:nvPr>
        </p:nvPicPr>
        <p:blipFill>
          <a:blip r:embed="rId2"/>
          <a:srcRect/>
          <a:stretch>
            <a:fillRect/>
          </a:stretch>
        </p:blipFill>
        <p:spPr>
          <a:xfrm>
            <a:off x="2514600" y="1301750"/>
            <a:ext cx="4130675" cy="5251450"/>
          </a:xfrm>
        </p:spPr>
      </p:pic>
      <p:sp>
        <p:nvSpPr>
          <p:cNvPr id="6" name="Title 5"/>
          <p:cNvSpPr>
            <a:spLocks noGrp="1"/>
          </p:cNvSpPr>
          <p:nvPr>
            <p:ph type="title"/>
          </p:nvPr>
        </p:nvSpPr>
        <p:spPr>
          <a:xfrm>
            <a:off x="304800" y="381000"/>
            <a:ext cx="8686800" cy="838200"/>
          </a:xfrm>
        </p:spPr>
        <p:txBody>
          <a:bodyPr/>
          <a:lstStyle/>
          <a:p>
            <a:pPr algn="ctr" fontAlgn="auto">
              <a:spcAft>
                <a:spcPts val="0"/>
              </a:spcAft>
              <a:defRPr/>
            </a:pPr>
            <a:r>
              <a:rPr lang="en-US" dirty="0" smtClean="0"/>
              <a:t>Any </a:t>
            </a:r>
            <a:r>
              <a:rPr lang="en-US" b="1" dirty="0" smtClean="0"/>
              <a:t>Questions</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Health Benefits</a:t>
            </a:r>
            <a:endParaRPr lang="en-US" dirty="0"/>
          </a:p>
        </p:txBody>
      </p:sp>
      <p:sp>
        <p:nvSpPr>
          <p:cNvPr id="17411" name="Content Placeholder 2"/>
          <p:cNvSpPr>
            <a:spLocks noGrp="1"/>
          </p:cNvSpPr>
          <p:nvPr>
            <p:ph idx="1"/>
          </p:nvPr>
        </p:nvSpPr>
        <p:spPr>
          <a:xfrm>
            <a:off x="457200" y="1600200"/>
            <a:ext cx="4114800" cy="4708525"/>
          </a:xfrm>
        </p:spPr>
        <p:txBody>
          <a:bodyPr>
            <a:normAutofit lnSpcReduction="10000"/>
          </a:bodyPr>
          <a:lstStyle/>
          <a:p>
            <a:pPr fontAlgn="auto">
              <a:spcAft>
                <a:spcPts val="0"/>
              </a:spcAft>
              <a:buClr>
                <a:schemeClr val="bg1">
                  <a:lumMod val="20000"/>
                  <a:lumOff val="80000"/>
                </a:schemeClr>
              </a:buClr>
              <a:buFont typeface="Wingdings" pitchFamily="2" charset="2"/>
              <a:buChar char="Ø"/>
              <a:defRPr/>
            </a:pPr>
            <a:r>
              <a:rPr lang="en-US" dirty="0" smtClean="0"/>
              <a:t>EGCG </a:t>
            </a:r>
            <a:r>
              <a:rPr lang="en-US" dirty="0" smtClean="0">
                <a:sym typeface="Wingdings" charset="2"/>
              </a:rPr>
              <a:t> Free Radicals</a:t>
            </a:r>
          </a:p>
          <a:p>
            <a:pPr fontAlgn="auto">
              <a:spcAft>
                <a:spcPts val="0"/>
              </a:spcAft>
              <a:buClr>
                <a:schemeClr val="bg1">
                  <a:lumMod val="20000"/>
                  <a:lumOff val="80000"/>
                </a:schemeClr>
              </a:buClr>
              <a:buFont typeface="Wingdings" pitchFamily="2" charset="2"/>
              <a:buChar char="Ø"/>
              <a:defRPr/>
            </a:pPr>
            <a:r>
              <a:rPr lang="en-US" dirty="0" smtClean="0">
                <a:sym typeface="Wingdings" charset="2"/>
              </a:rPr>
              <a:t>Lowers cholesterol</a:t>
            </a:r>
          </a:p>
          <a:p>
            <a:pPr fontAlgn="auto">
              <a:spcAft>
                <a:spcPts val="0"/>
              </a:spcAft>
              <a:buClr>
                <a:schemeClr val="bg1">
                  <a:lumMod val="20000"/>
                  <a:lumOff val="80000"/>
                </a:schemeClr>
              </a:buClr>
              <a:buFont typeface="Wingdings" pitchFamily="2" charset="2"/>
              <a:buChar char="Ø"/>
              <a:defRPr/>
            </a:pPr>
            <a:r>
              <a:rPr lang="en-US" dirty="0" smtClean="0">
                <a:sym typeface="Wingdings" charset="2"/>
              </a:rPr>
              <a:t>Reduces risk for heart disease</a:t>
            </a:r>
          </a:p>
          <a:p>
            <a:pPr fontAlgn="auto">
              <a:spcAft>
                <a:spcPts val="0"/>
              </a:spcAft>
              <a:buClr>
                <a:schemeClr val="bg1">
                  <a:lumMod val="20000"/>
                  <a:lumOff val="80000"/>
                </a:schemeClr>
              </a:buClr>
              <a:buFont typeface="Wingdings" pitchFamily="2" charset="2"/>
              <a:buChar char="Ø"/>
              <a:defRPr/>
            </a:pPr>
            <a:r>
              <a:rPr lang="en-US" dirty="0" err="1" smtClean="0">
                <a:sym typeface="Wingdings" charset="2"/>
              </a:rPr>
              <a:t>Anticarcinogenic</a:t>
            </a:r>
            <a:r>
              <a:rPr lang="en-US" dirty="0" smtClean="0">
                <a:sym typeface="Wingdings" charset="2"/>
              </a:rPr>
              <a:t> properties</a:t>
            </a:r>
          </a:p>
          <a:p>
            <a:pPr fontAlgn="auto">
              <a:spcAft>
                <a:spcPts val="0"/>
              </a:spcAft>
              <a:buClr>
                <a:schemeClr val="bg1">
                  <a:lumMod val="20000"/>
                  <a:lumOff val="80000"/>
                </a:schemeClr>
              </a:buClr>
              <a:buFont typeface="Wingdings" pitchFamily="2" charset="2"/>
              <a:buChar char="Ø"/>
              <a:defRPr/>
            </a:pPr>
            <a:r>
              <a:rPr lang="en-US" dirty="0" smtClean="0">
                <a:sym typeface="Wingdings" charset="2"/>
              </a:rPr>
              <a:t>Prevents binding of HIV to T-cells</a:t>
            </a:r>
          </a:p>
          <a:p>
            <a:pPr fontAlgn="auto">
              <a:spcAft>
                <a:spcPts val="0"/>
              </a:spcAft>
              <a:buClr>
                <a:schemeClr val="bg1">
                  <a:lumMod val="20000"/>
                  <a:lumOff val="80000"/>
                </a:schemeClr>
              </a:buClr>
              <a:buFont typeface="Wingdings" pitchFamily="2" charset="2"/>
              <a:buChar char="Ø"/>
              <a:defRPr/>
            </a:pPr>
            <a:endParaRPr lang="en-US" dirty="0" smtClean="0">
              <a:sym typeface="Wingdings" charset="2"/>
            </a:endParaRPr>
          </a:p>
        </p:txBody>
      </p:sp>
      <p:pic>
        <p:nvPicPr>
          <p:cNvPr id="3" name="Picture 2"/>
          <p:cNvPicPr>
            <a:picLocks noChangeAspect="1" noChangeArrowheads="1"/>
          </p:cNvPicPr>
          <p:nvPr/>
        </p:nvPicPr>
        <p:blipFill>
          <a:blip r:embed="rId2"/>
          <a:srcRect/>
          <a:stretch>
            <a:fillRect/>
          </a:stretch>
        </p:blipFill>
        <p:spPr bwMode="auto">
          <a:xfrm>
            <a:off x="4495800" y="1600200"/>
            <a:ext cx="4267200" cy="4267200"/>
          </a:xfrm>
          <a:prstGeom prst="rect">
            <a:avLst/>
          </a:prstGeom>
          <a:noFill/>
          <a:ln w="9525">
            <a:noFill/>
            <a:miter lim="800000"/>
            <a:headEnd/>
            <a:tailEnd/>
          </a:ln>
        </p:spPr>
      </p:pic>
      <p:sp>
        <p:nvSpPr>
          <p:cNvPr id="17412" name="Rectangle 4"/>
          <p:cNvSpPr>
            <a:spLocks noChangeArrowheads="1"/>
          </p:cNvSpPr>
          <p:nvPr/>
        </p:nvSpPr>
        <p:spPr bwMode="auto">
          <a:xfrm>
            <a:off x="4572000" y="6396038"/>
            <a:ext cx="4572000" cy="461962"/>
          </a:xfrm>
          <a:prstGeom prst="rect">
            <a:avLst/>
          </a:prstGeom>
          <a:noFill/>
          <a:ln w="9525">
            <a:noFill/>
            <a:miter lim="800000"/>
            <a:headEnd/>
            <a:tailEnd/>
          </a:ln>
        </p:spPr>
        <p:txBody>
          <a:bodyPr>
            <a:spAutoFit/>
          </a:bodyPr>
          <a:lstStyle/>
          <a:p>
            <a:r>
              <a:rPr lang="en-US" sz="1200">
                <a:latin typeface="Book Antiqua" pitchFamily="18" charset="0"/>
              </a:rPr>
              <a:t>http://www.aboutcoffeeandtea.com/tea/leafs/green/green-tea-health-benefits.php</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Antimicrobial Effects</a:t>
            </a:r>
            <a:endParaRPr lang="en-US" dirty="0"/>
          </a:p>
        </p:txBody>
      </p:sp>
      <p:sp>
        <p:nvSpPr>
          <p:cNvPr id="5" name="Content Placeholder 4"/>
          <p:cNvSpPr>
            <a:spLocks noGrp="1"/>
          </p:cNvSpPr>
          <p:nvPr>
            <p:ph idx="1"/>
          </p:nvPr>
        </p:nvSpPr>
        <p:spPr>
          <a:xfrm>
            <a:off x="457200" y="1600200"/>
            <a:ext cx="4343400" cy="4708525"/>
          </a:xfrm>
        </p:spPr>
        <p:txBody>
          <a:bodyPr>
            <a:normAutofit/>
          </a:bodyPr>
          <a:lstStyle/>
          <a:p>
            <a:pPr fontAlgn="auto">
              <a:lnSpc>
                <a:spcPct val="90000"/>
              </a:lnSpc>
              <a:spcAft>
                <a:spcPts val="0"/>
              </a:spcAft>
              <a:buClr>
                <a:schemeClr val="bg1">
                  <a:lumMod val="20000"/>
                  <a:lumOff val="80000"/>
                </a:schemeClr>
              </a:buClr>
              <a:buFont typeface="Wingdings" pitchFamily="2" charset="2"/>
              <a:buChar char="Ø"/>
              <a:defRPr/>
            </a:pPr>
            <a:r>
              <a:rPr lang="en-US" sz="2600" dirty="0" smtClean="0"/>
              <a:t>Effective against:</a:t>
            </a:r>
          </a:p>
          <a:p>
            <a:pPr lvl="1" fontAlgn="auto">
              <a:lnSpc>
                <a:spcPct val="90000"/>
              </a:lnSpc>
              <a:spcAft>
                <a:spcPts val="0"/>
              </a:spcAft>
              <a:buClr>
                <a:schemeClr val="bg1">
                  <a:lumMod val="20000"/>
                  <a:lumOff val="80000"/>
                </a:schemeClr>
              </a:buClr>
              <a:buFont typeface="Wingdings" pitchFamily="2" charset="2"/>
              <a:buChar char="Ø"/>
              <a:defRPr/>
            </a:pPr>
            <a:r>
              <a:rPr lang="en-US" sz="2600" dirty="0" smtClean="0"/>
              <a:t>Fungal pathogens</a:t>
            </a:r>
          </a:p>
          <a:p>
            <a:pPr lvl="1" fontAlgn="auto">
              <a:lnSpc>
                <a:spcPct val="90000"/>
              </a:lnSpc>
              <a:spcAft>
                <a:spcPts val="0"/>
              </a:spcAft>
              <a:buClr>
                <a:schemeClr val="bg1">
                  <a:lumMod val="20000"/>
                  <a:lumOff val="80000"/>
                </a:schemeClr>
              </a:buClr>
              <a:buFont typeface="Wingdings" pitchFamily="2" charset="2"/>
              <a:buChar char="Ø"/>
              <a:defRPr/>
            </a:pPr>
            <a:r>
              <a:rPr lang="en-US" sz="2600" dirty="0" smtClean="0"/>
              <a:t>Gram-positive bacteria</a:t>
            </a:r>
          </a:p>
          <a:p>
            <a:pPr lvl="1" fontAlgn="auto">
              <a:lnSpc>
                <a:spcPct val="90000"/>
              </a:lnSpc>
              <a:spcAft>
                <a:spcPts val="0"/>
              </a:spcAft>
              <a:buClr>
                <a:schemeClr val="bg1">
                  <a:lumMod val="20000"/>
                  <a:lumOff val="80000"/>
                </a:schemeClr>
              </a:buClr>
              <a:buFont typeface="Wingdings" pitchFamily="2" charset="2"/>
              <a:buChar char="Ø"/>
              <a:defRPr/>
            </a:pPr>
            <a:r>
              <a:rPr lang="en-US" sz="2600" dirty="0" smtClean="0"/>
              <a:t>Gram-negative bacteria</a:t>
            </a:r>
            <a:r>
              <a:rPr lang="en-US" sz="2400" dirty="0" smtClean="0"/>
              <a:t>.</a:t>
            </a:r>
          </a:p>
          <a:p>
            <a:pPr lvl="2" fontAlgn="auto">
              <a:lnSpc>
                <a:spcPct val="90000"/>
              </a:lnSpc>
              <a:spcAft>
                <a:spcPts val="0"/>
              </a:spcAft>
              <a:buClr>
                <a:schemeClr val="bg1">
                  <a:lumMod val="20000"/>
                  <a:lumOff val="80000"/>
                </a:schemeClr>
              </a:buClr>
              <a:buFont typeface="Wingdings 2"/>
              <a:buNone/>
              <a:defRPr/>
            </a:pPr>
            <a:endParaRPr lang="en-US" sz="2000" dirty="0" smtClean="0"/>
          </a:p>
          <a:p>
            <a:pPr fontAlgn="auto">
              <a:lnSpc>
                <a:spcPct val="90000"/>
              </a:lnSpc>
              <a:spcAft>
                <a:spcPts val="0"/>
              </a:spcAft>
              <a:buClr>
                <a:schemeClr val="bg1">
                  <a:lumMod val="20000"/>
                  <a:lumOff val="80000"/>
                </a:schemeClr>
              </a:buClr>
              <a:buFont typeface="Wingdings" pitchFamily="2" charset="2"/>
              <a:buChar char="Ø"/>
              <a:defRPr/>
            </a:pPr>
            <a:r>
              <a:rPr lang="en-US" sz="2600" dirty="0" smtClean="0"/>
              <a:t>Exhibits both bactericidal and anti-adherent abilities.</a:t>
            </a:r>
          </a:p>
          <a:p>
            <a:pPr fontAlgn="auto">
              <a:lnSpc>
                <a:spcPct val="90000"/>
              </a:lnSpc>
              <a:spcAft>
                <a:spcPts val="0"/>
              </a:spcAft>
              <a:buClr>
                <a:schemeClr val="bg1">
                  <a:lumMod val="20000"/>
                  <a:lumOff val="80000"/>
                </a:schemeClr>
              </a:buClr>
              <a:buFont typeface="Wingdings" pitchFamily="2" charset="2"/>
              <a:buChar char="Ø"/>
              <a:defRPr/>
            </a:pPr>
            <a:endParaRPr lang="en-US" sz="2600" dirty="0" smtClean="0"/>
          </a:p>
          <a:p>
            <a:pPr fontAlgn="auto">
              <a:lnSpc>
                <a:spcPct val="90000"/>
              </a:lnSpc>
              <a:spcAft>
                <a:spcPts val="0"/>
              </a:spcAft>
              <a:buClr>
                <a:schemeClr val="bg1">
                  <a:lumMod val="20000"/>
                  <a:lumOff val="80000"/>
                </a:schemeClr>
              </a:buClr>
              <a:buFont typeface="Wingdings" pitchFamily="2" charset="2"/>
              <a:buChar char="Ø"/>
              <a:defRPr/>
            </a:pPr>
            <a:endParaRPr lang="en-US" sz="2600" dirty="0" smtClean="0"/>
          </a:p>
        </p:txBody>
      </p:sp>
      <p:pic>
        <p:nvPicPr>
          <p:cNvPr id="18435" name="Picture 2"/>
          <p:cNvPicPr>
            <a:picLocks noChangeAspect="1" noChangeArrowheads="1"/>
          </p:cNvPicPr>
          <p:nvPr/>
        </p:nvPicPr>
        <p:blipFill>
          <a:blip r:embed="rId2"/>
          <a:srcRect/>
          <a:stretch>
            <a:fillRect/>
          </a:stretch>
        </p:blipFill>
        <p:spPr bwMode="auto">
          <a:xfrm>
            <a:off x="5410200" y="1295400"/>
            <a:ext cx="3048000" cy="4495800"/>
          </a:xfrm>
          <a:prstGeom prst="rect">
            <a:avLst/>
          </a:prstGeom>
          <a:noFill/>
          <a:ln w="9525">
            <a:noFill/>
            <a:miter lim="800000"/>
            <a:headEnd/>
            <a:tailEnd/>
          </a:ln>
        </p:spPr>
      </p:pic>
      <p:sp>
        <p:nvSpPr>
          <p:cNvPr id="18436" name="Rectangle 5"/>
          <p:cNvSpPr>
            <a:spLocks noChangeArrowheads="1"/>
          </p:cNvSpPr>
          <p:nvPr/>
        </p:nvSpPr>
        <p:spPr bwMode="auto">
          <a:xfrm>
            <a:off x="4572000" y="6396038"/>
            <a:ext cx="4572000" cy="461962"/>
          </a:xfrm>
          <a:prstGeom prst="rect">
            <a:avLst/>
          </a:prstGeom>
          <a:noFill/>
          <a:ln w="9525">
            <a:noFill/>
            <a:miter lim="800000"/>
            <a:headEnd/>
            <a:tailEnd/>
          </a:ln>
        </p:spPr>
        <p:txBody>
          <a:bodyPr>
            <a:spAutoFit/>
          </a:bodyPr>
          <a:lstStyle/>
          <a:p>
            <a:r>
              <a:rPr lang="en-US" sz="1200">
                <a:latin typeface="Book Antiqua" pitchFamily="18" charset="0"/>
              </a:rPr>
              <a:t>http://homepage.ntlworld.com/diamonddove/04a_Gram/Gram.htm</a:t>
            </a:r>
          </a:p>
        </p:txBody>
      </p:sp>
      <p:sp>
        <p:nvSpPr>
          <p:cNvPr id="18437" name="TextBox 6"/>
          <p:cNvSpPr txBox="1">
            <a:spLocks noChangeArrowheads="1"/>
          </p:cNvSpPr>
          <p:nvPr/>
        </p:nvSpPr>
        <p:spPr bwMode="auto">
          <a:xfrm>
            <a:off x="5410200" y="5791200"/>
            <a:ext cx="3048000" cy="646113"/>
          </a:xfrm>
          <a:prstGeom prst="rect">
            <a:avLst/>
          </a:prstGeom>
          <a:noFill/>
          <a:ln w="9525">
            <a:noFill/>
            <a:miter lim="800000"/>
            <a:headEnd/>
            <a:tailEnd/>
          </a:ln>
        </p:spPr>
        <p:txBody>
          <a:bodyPr>
            <a:spAutoFit/>
          </a:bodyPr>
          <a:lstStyle/>
          <a:p>
            <a:pPr algn="ctr"/>
            <a:r>
              <a:rPr lang="en-US">
                <a:latin typeface="Book Antiqua" pitchFamily="18" charset="0"/>
              </a:rPr>
              <a:t>Gram-positive (purple) Gram-negative (red)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Anti-Adherent Effects</a:t>
            </a:r>
            <a:endParaRPr lang="en-US" dirty="0"/>
          </a:p>
        </p:txBody>
      </p:sp>
      <p:sp>
        <p:nvSpPr>
          <p:cNvPr id="19459" name="Content Placeholder 2"/>
          <p:cNvSpPr>
            <a:spLocks noGrp="1"/>
          </p:cNvSpPr>
          <p:nvPr>
            <p:ph idx="1"/>
          </p:nvPr>
        </p:nvSpPr>
        <p:spPr/>
        <p:txBody>
          <a:bodyPr>
            <a:normAutofit/>
          </a:bodyPr>
          <a:lstStyle/>
          <a:p>
            <a:pPr fontAlgn="auto">
              <a:spcAft>
                <a:spcPts val="0"/>
              </a:spcAft>
              <a:buClr>
                <a:schemeClr val="bg1">
                  <a:lumMod val="20000"/>
                  <a:lumOff val="80000"/>
                </a:schemeClr>
              </a:buClr>
              <a:buFont typeface="Wingdings" pitchFamily="2" charset="2"/>
              <a:buChar char="Ø"/>
              <a:defRPr/>
            </a:pPr>
            <a:r>
              <a:rPr lang="en-US" dirty="0" smtClean="0"/>
              <a:t>Prevents adherence by preventing synthesis of insoluble </a:t>
            </a:r>
            <a:r>
              <a:rPr lang="en-US" dirty="0" err="1" smtClean="0"/>
              <a:t>glucans</a:t>
            </a:r>
            <a:r>
              <a:rPr lang="en-US" dirty="0" smtClean="0"/>
              <a:t>.</a:t>
            </a:r>
          </a:p>
          <a:p>
            <a:pPr fontAlgn="auto">
              <a:spcAft>
                <a:spcPts val="0"/>
              </a:spcAft>
              <a:buClr>
                <a:schemeClr val="bg1">
                  <a:lumMod val="20000"/>
                  <a:lumOff val="80000"/>
                </a:schemeClr>
              </a:buClr>
              <a:buFont typeface="Wingdings" pitchFamily="2" charset="2"/>
              <a:buChar char="Ø"/>
              <a:defRPr/>
            </a:pPr>
            <a:endParaRPr lang="en-US" dirty="0" smtClean="0"/>
          </a:p>
          <a:p>
            <a:pPr fontAlgn="auto">
              <a:spcAft>
                <a:spcPts val="0"/>
              </a:spcAft>
              <a:buClr>
                <a:schemeClr val="bg1">
                  <a:lumMod val="20000"/>
                  <a:lumOff val="80000"/>
                </a:schemeClr>
              </a:buClr>
              <a:buFont typeface="Wingdings" pitchFamily="2" charset="2"/>
              <a:buChar char="Ø"/>
              <a:defRPr/>
            </a:pPr>
            <a:r>
              <a:rPr lang="en-US" dirty="0" err="1" smtClean="0"/>
              <a:t>Polyphenols</a:t>
            </a:r>
            <a:r>
              <a:rPr lang="en-US" dirty="0" smtClean="0"/>
              <a:t> interfere with </a:t>
            </a:r>
            <a:r>
              <a:rPr lang="en-US" dirty="0" err="1" smtClean="0"/>
              <a:t>glucosyltransferases</a:t>
            </a:r>
            <a:r>
              <a:rPr lang="en-US" dirty="0" smtClean="0"/>
              <a:t> (</a:t>
            </a:r>
            <a:r>
              <a:rPr lang="en-US" dirty="0" err="1" smtClean="0"/>
              <a:t>GTases</a:t>
            </a:r>
            <a:r>
              <a:rPr lang="en-US" dirty="0" smtClean="0"/>
              <a:t>), enzymes responsible for synthesizing </a:t>
            </a:r>
            <a:r>
              <a:rPr lang="en-US" dirty="0" err="1" smtClean="0"/>
              <a:t>glucans</a:t>
            </a:r>
            <a:r>
              <a:rPr lang="en-US" dirty="0" smtClean="0"/>
              <a:t>.</a:t>
            </a:r>
          </a:p>
          <a:p>
            <a:pPr fontAlgn="auto">
              <a:spcAft>
                <a:spcPts val="0"/>
              </a:spcAft>
              <a:buClr>
                <a:schemeClr val="bg1">
                  <a:lumMod val="20000"/>
                  <a:lumOff val="80000"/>
                </a:schemeClr>
              </a:buClr>
              <a:buFont typeface="Wingdings" pitchFamily="2" charset="2"/>
              <a:buChar char="Ø"/>
              <a:defRPr/>
            </a:pP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buClr>
                <a:schemeClr val="bg1">
                  <a:lumMod val="20000"/>
                  <a:lumOff val="80000"/>
                </a:schemeClr>
              </a:buClr>
              <a:defRPr/>
            </a:pPr>
            <a:r>
              <a:rPr lang="en-US" dirty="0" smtClean="0"/>
              <a:t>Susceptible Bacteria and Related Diseases</a:t>
            </a:r>
            <a:endParaRPr lang="en-US" dirty="0"/>
          </a:p>
        </p:txBody>
      </p:sp>
      <p:sp>
        <p:nvSpPr>
          <p:cNvPr id="3" name="Content Placeholder 2"/>
          <p:cNvSpPr>
            <a:spLocks noGrp="1"/>
          </p:cNvSpPr>
          <p:nvPr>
            <p:ph idx="1"/>
          </p:nvPr>
        </p:nvSpPr>
        <p:spPr>
          <a:xfrm>
            <a:off x="381000" y="1828800"/>
            <a:ext cx="4572000" cy="4708525"/>
          </a:xfrm>
        </p:spPr>
        <p:txBody>
          <a:bodyPr>
            <a:normAutofit/>
          </a:bodyPr>
          <a:lstStyle/>
          <a:p>
            <a:pPr fontAlgn="auto">
              <a:lnSpc>
                <a:spcPct val="80000"/>
              </a:lnSpc>
              <a:spcAft>
                <a:spcPts val="0"/>
              </a:spcAft>
              <a:buClr>
                <a:schemeClr val="bg1">
                  <a:lumMod val="20000"/>
                  <a:lumOff val="80000"/>
                </a:schemeClr>
              </a:buClr>
              <a:buFont typeface="Wingdings" pitchFamily="2" charset="2"/>
              <a:buChar char="Ø"/>
              <a:defRPr/>
            </a:pPr>
            <a:r>
              <a:rPr lang="en-US" sz="2600" i="1" dirty="0" smtClean="0"/>
              <a:t>Streptococcus </a:t>
            </a:r>
            <a:r>
              <a:rPr lang="en-US" sz="2600" i="1" dirty="0" err="1" smtClean="0"/>
              <a:t>mutans</a:t>
            </a:r>
            <a:r>
              <a:rPr lang="en-US" sz="2600" i="1" dirty="0" smtClean="0"/>
              <a:t> </a:t>
            </a:r>
            <a:r>
              <a:rPr lang="en-US" sz="2600" dirty="0" smtClean="0"/>
              <a:t>and </a:t>
            </a:r>
            <a:r>
              <a:rPr lang="en-US" sz="2600" i="1" dirty="0" smtClean="0"/>
              <a:t>Streptococcus </a:t>
            </a:r>
            <a:r>
              <a:rPr lang="en-US" sz="2600" i="1" dirty="0" err="1" smtClean="0"/>
              <a:t>sobrinus</a:t>
            </a:r>
            <a:r>
              <a:rPr lang="en-US" sz="2600" dirty="0" smtClean="0"/>
              <a:t> – Dental caries (cavities).</a:t>
            </a:r>
          </a:p>
          <a:p>
            <a:pPr fontAlgn="auto">
              <a:lnSpc>
                <a:spcPct val="80000"/>
              </a:lnSpc>
              <a:spcAft>
                <a:spcPts val="0"/>
              </a:spcAft>
              <a:buClr>
                <a:schemeClr val="bg1">
                  <a:lumMod val="20000"/>
                  <a:lumOff val="80000"/>
                </a:schemeClr>
              </a:buClr>
              <a:buFont typeface="Wingdings" pitchFamily="2" charset="2"/>
              <a:buChar char="Ø"/>
              <a:defRPr/>
            </a:pPr>
            <a:endParaRPr lang="en-US" sz="2600" dirty="0" smtClean="0"/>
          </a:p>
          <a:p>
            <a:pPr fontAlgn="auto">
              <a:lnSpc>
                <a:spcPct val="80000"/>
              </a:lnSpc>
              <a:spcAft>
                <a:spcPts val="0"/>
              </a:spcAft>
              <a:buClr>
                <a:schemeClr val="bg1">
                  <a:lumMod val="20000"/>
                  <a:lumOff val="80000"/>
                </a:schemeClr>
              </a:buClr>
              <a:buFont typeface="Wingdings" pitchFamily="2" charset="2"/>
              <a:buChar char="Ø"/>
              <a:defRPr/>
            </a:pPr>
            <a:r>
              <a:rPr lang="en-US" sz="2600" i="1" dirty="0" err="1" smtClean="0"/>
              <a:t>Porphyromonas</a:t>
            </a:r>
            <a:r>
              <a:rPr lang="en-US" sz="2600" i="1" dirty="0" smtClean="0"/>
              <a:t> </a:t>
            </a:r>
            <a:r>
              <a:rPr lang="en-US" sz="2600" i="1" dirty="0" err="1" smtClean="0"/>
              <a:t>gingivalis</a:t>
            </a:r>
            <a:r>
              <a:rPr lang="en-US" sz="2600" dirty="0" smtClean="0"/>
              <a:t> – Periodontal disease</a:t>
            </a:r>
          </a:p>
          <a:p>
            <a:pPr fontAlgn="auto">
              <a:lnSpc>
                <a:spcPct val="80000"/>
              </a:lnSpc>
              <a:spcAft>
                <a:spcPts val="0"/>
              </a:spcAft>
              <a:buClr>
                <a:schemeClr val="bg1">
                  <a:lumMod val="20000"/>
                  <a:lumOff val="80000"/>
                </a:schemeClr>
              </a:buClr>
              <a:buFont typeface="Wingdings" pitchFamily="2" charset="2"/>
              <a:buChar char="Ø"/>
              <a:defRPr/>
            </a:pPr>
            <a:endParaRPr lang="en-US" sz="2600" dirty="0" smtClean="0"/>
          </a:p>
        </p:txBody>
      </p:sp>
      <p:pic>
        <p:nvPicPr>
          <p:cNvPr id="20483" name="Picture 3"/>
          <p:cNvPicPr>
            <a:picLocks noChangeAspect="1" noChangeArrowheads="1"/>
          </p:cNvPicPr>
          <p:nvPr/>
        </p:nvPicPr>
        <p:blipFill>
          <a:blip r:embed="rId2"/>
          <a:srcRect b="10509"/>
          <a:stretch>
            <a:fillRect/>
          </a:stretch>
        </p:blipFill>
        <p:spPr bwMode="auto">
          <a:xfrm>
            <a:off x="5075238" y="1981200"/>
            <a:ext cx="3535362" cy="3733800"/>
          </a:xfrm>
          <a:prstGeom prst="rect">
            <a:avLst/>
          </a:prstGeom>
          <a:noFill/>
          <a:ln w="9525">
            <a:noFill/>
            <a:miter lim="800000"/>
            <a:headEnd/>
            <a:tailEnd/>
          </a:ln>
        </p:spPr>
      </p:pic>
      <p:sp>
        <p:nvSpPr>
          <p:cNvPr id="20484" name="Rectangle 5"/>
          <p:cNvSpPr>
            <a:spLocks noChangeArrowheads="1"/>
          </p:cNvSpPr>
          <p:nvPr/>
        </p:nvSpPr>
        <p:spPr bwMode="auto">
          <a:xfrm>
            <a:off x="4572000" y="6396038"/>
            <a:ext cx="4572000" cy="461962"/>
          </a:xfrm>
          <a:prstGeom prst="rect">
            <a:avLst/>
          </a:prstGeom>
          <a:noFill/>
          <a:ln w="9525">
            <a:noFill/>
            <a:miter lim="800000"/>
            <a:headEnd/>
            <a:tailEnd/>
          </a:ln>
        </p:spPr>
        <p:txBody>
          <a:bodyPr>
            <a:spAutoFit/>
          </a:bodyPr>
          <a:lstStyle/>
          <a:p>
            <a:r>
              <a:rPr lang="en-US" sz="1200">
                <a:latin typeface="Book Antiqua" pitchFamily="18" charset="0"/>
              </a:rPr>
              <a:t>http://microbewiki.kenyon.edu/index.php/Streptococcus_mutans</a:t>
            </a:r>
          </a:p>
        </p:txBody>
      </p:sp>
      <p:sp>
        <p:nvSpPr>
          <p:cNvPr id="20485" name="TextBox 6"/>
          <p:cNvSpPr txBox="1">
            <a:spLocks noChangeArrowheads="1"/>
          </p:cNvSpPr>
          <p:nvPr/>
        </p:nvSpPr>
        <p:spPr bwMode="auto">
          <a:xfrm>
            <a:off x="5791200" y="5867400"/>
            <a:ext cx="3429000" cy="369888"/>
          </a:xfrm>
          <a:prstGeom prst="rect">
            <a:avLst/>
          </a:prstGeom>
          <a:noFill/>
          <a:ln w="9525">
            <a:noFill/>
            <a:miter lim="800000"/>
            <a:headEnd/>
            <a:tailEnd/>
          </a:ln>
        </p:spPr>
        <p:txBody>
          <a:bodyPr>
            <a:spAutoFit/>
          </a:bodyPr>
          <a:lstStyle/>
          <a:p>
            <a:r>
              <a:rPr lang="en-US" i="1">
                <a:latin typeface="Book Antiqua" pitchFamily="18" charset="0"/>
              </a:rPr>
              <a:t>Streptococcus mutans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auto">
              <a:spcAft>
                <a:spcPts val="0"/>
              </a:spcAft>
              <a:buClr>
                <a:schemeClr val="bg1">
                  <a:lumMod val="20000"/>
                  <a:lumOff val="80000"/>
                </a:schemeClr>
              </a:buClr>
              <a:defRPr/>
            </a:pPr>
            <a:r>
              <a:rPr lang="en-US" dirty="0" smtClean="0"/>
              <a:t>Our Goals</a:t>
            </a:r>
            <a:endParaRPr lang="en-US" dirty="0"/>
          </a:p>
        </p:txBody>
      </p:sp>
      <p:sp>
        <p:nvSpPr>
          <p:cNvPr id="21507" name="Content Placeholder 2"/>
          <p:cNvSpPr>
            <a:spLocks noGrp="1"/>
          </p:cNvSpPr>
          <p:nvPr>
            <p:ph idx="1"/>
          </p:nvPr>
        </p:nvSpPr>
        <p:spPr/>
        <p:txBody>
          <a:bodyPr>
            <a:normAutofit/>
          </a:bodyPr>
          <a:lstStyle/>
          <a:p>
            <a:pPr fontAlgn="auto">
              <a:spcAft>
                <a:spcPts val="0"/>
              </a:spcAft>
              <a:buClr>
                <a:schemeClr val="bg1">
                  <a:lumMod val="20000"/>
                  <a:lumOff val="80000"/>
                </a:schemeClr>
              </a:buClr>
              <a:buFont typeface="Wingdings" pitchFamily="2" charset="2"/>
              <a:buChar char="Ø"/>
              <a:defRPr/>
            </a:pPr>
            <a:r>
              <a:rPr lang="en-US" sz="2600" dirty="0" smtClean="0"/>
              <a:t>Find the minimum inhibitory concentration (MIC) of green tea against common oral bacteria.</a:t>
            </a:r>
          </a:p>
          <a:p>
            <a:pPr fontAlgn="auto">
              <a:spcAft>
                <a:spcPts val="0"/>
              </a:spcAft>
              <a:buClr>
                <a:schemeClr val="bg1">
                  <a:lumMod val="20000"/>
                  <a:lumOff val="80000"/>
                </a:schemeClr>
              </a:buClr>
              <a:buFont typeface="Wingdings" pitchFamily="2" charset="2"/>
              <a:buChar char="Ø"/>
              <a:defRPr/>
            </a:pPr>
            <a:endParaRPr lang="en-US" sz="2600" dirty="0" smtClean="0"/>
          </a:p>
          <a:p>
            <a:pPr fontAlgn="auto">
              <a:spcAft>
                <a:spcPts val="0"/>
              </a:spcAft>
              <a:buClr>
                <a:schemeClr val="bg1">
                  <a:lumMod val="20000"/>
                  <a:lumOff val="80000"/>
                </a:schemeClr>
              </a:buClr>
              <a:buFont typeface="Wingdings" pitchFamily="2" charset="2"/>
              <a:buChar char="Ø"/>
              <a:defRPr/>
            </a:pPr>
            <a:r>
              <a:rPr lang="en-US" sz="2600" dirty="0" smtClean="0"/>
              <a:t>Test green tea’s ability to kill existing bacteria.</a:t>
            </a:r>
          </a:p>
          <a:p>
            <a:pPr fontAlgn="auto">
              <a:spcAft>
                <a:spcPts val="0"/>
              </a:spcAft>
              <a:buClr>
                <a:schemeClr val="bg1">
                  <a:lumMod val="20000"/>
                  <a:lumOff val="80000"/>
                </a:schemeClr>
              </a:buClr>
              <a:buFont typeface="Wingdings" pitchFamily="2" charset="2"/>
              <a:buChar char="Ø"/>
              <a:defRPr/>
            </a:pPr>
            <a:endParaRPr lang="en-US" sz="2600" dirty="0" smtClean="0"/>
          </a:p>
          <a:p>
            <a:pPr fontAlgn="auto">
              <a:spcAft>
                <a:spcPts val="0"/>
              </a:spcAft>
              <a:buClr>
                <a:schemeClr val="bg1">
                  <a:lumMod val="20000"/>
                  <a:lumOff val="80000"/>
                </a:schemeClr>
              </a:buClr>
              <a:buFont typeface="Wingdings" pitchFamily="2" charset="2"/>
              <a:buChar char="Ø"/>
              <a:defRPr/>
            </a:pPr>
            <a:r>
              <a:rPr lang="en-US" sz="2600" dirty="0" smtClean="0"/>
              <a:t>Compare green tea’s effectiveness to common mouthwashes.</a:t>
            </a:r>
          </a:p>
          <a:p>
            <a:pPr fontAlgn="auto">
              <a:spcAft>
                <a:spcPts val="0"/>
              </a:spcAft>
              <a:buClr>
                <a:schemeClr val="bg1">
                  <a:lumMod val="20000"/>
                  <a:lumOff val="80000"/>
                </a:schemeClr>
              </a:buClr>
              <a:buFont typeface="Wingdings" pitchFamily="2" charset="2"/>
              <a:buChar char="Ø"/>
              <a:defRPr/>
            </a:pPr>
            <a:endParaRPr lang="en-US" sz="2600" dirty="0" smtClean="0"/>
          </a:p>
          <a:p>
            <a:pPr fontAlgn="auto">
              <a:spcAft>
                <a:spcPts val="0"/>
              </a:spcAft>
              <a:buClr>
                <a:schemeClr val="bg1">
                  <a:lumMod val="20000"/>
                  <a:lumOff val="80000"/>
                </a:schemeClr>
              </a:buClr>
              <a:buFont typeface="Wingdings" pitchFamily="2" charset="2"/>
              <a:buChar char="Ø"/>
              <a:defRPr/>
            </a:pPr>
            <a:r>
              <a:rPr lang="en-US" sz="2600" dirty="0" smtClean="0"/>
              <a:t>Can green tea be used as an effective mouthwash?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gss2010\T3\inbox\Pictures\DSC09167.JPG"/>
          <p:cNvPicPr>
            <a:picLocks noChangeAspect="1" noChangeArrowheads="1"/>
          </p:cNvPicPr>
          <p:nvPr/>
        </p:nvPicPr>
        <p:blipFill>
          <a:blip r:embed="rId2"/>
          <a:srcRect/>
          <a:stretch>
            <a:fillRect/>
          </a:stretch>
        </p:blipFill>
        <p:spPr bwMode="auto">
          <a:xfrm>
            <a:off x="381000" y="533400"/>
            <a:ext cx="8458200" cy="5943600"/>
          </a:xfrm>
          <a:prstGeom prst="rect">
            <a:avLst/>
          </a:prstGeom>
          <a:noFill/>
          <a:ln w="9525">
            <a:noFill/>
            <a:miter lim="800000"/>
            <a:headEnd/>
            <a:tailEnd/>
          </a:ln>
          <a:effectLst>
            <a:outerShdw dist="50800" dir="5400000" algn="ctr" rotWithShape="0">
              <a:srgbClr val="808080">
                <a:alpha val="84000"/>
              </a:srgbClr>
            </a:outerShdw>
          </a:effectLst>
        </p:spPr>
      </p:pic>
      <p:sp>
        <p:nvSpPr>
          <p:cNvPr id="2" name="Title 1"/>
          <p:cNvSpPr>
            <a:spLocks noGrp="1"/>
          </p:cNvSpPr>
          <p:nvPr>
            <p:ph type="ctrTitle"/>
          </p:nvPr>
        </p:nvSpPr>
        <p:spPr>
          <a:xfrm>
            <a:off x="533400" y="685800"/>
            <a:ext cx="8229600" cy="1828800"/>
          </a:xfrm>
        </p:spPr>
        <p:txBody>
          <a:bodyPr/>
          <a:lstStyle/>
          <a:p>
            <a:pPr algn="ctr" fontAlgn="auto">
              <a:spcAft>
                <a:spcPts val="0"/>
              </a:spcAft>
              <a:buClr>
                <a:schemeClr val="bg1">
                  <a:lumMod val="20000"/>
                  <a:lumOff val="80000"/>
                </a:schemeClr>
              </a:buClr>
              <a:defRPr/>
            </a:pPr>
            <a:r>
              <a:rPr lang="en-US" sz="4800" b="1" cap="none" dirty="0" smtClean="0">
                <a:ln w="31550" cmpd="sng">
                  <a:solidFill>
                    <a:schemeClr val="accent4">
                      <a:lumMod val="75000"/>
                    </a:schemeClr>
                  </a:solidFill>
                  <a:prstDash val="solid"/>
                </a:ln>
                <a:solidFill>
                  <a:schemeClr val="accent1">
                    <a:lumMod val="60000"/>
                    <a:lumOff val="40000"/>
                  </a:schemeClr>
                </a:solidFill>
                <a:effectLst>
                  <a:outerShdw blurRad="41275" dist="12700" dir="12000000" algn="tl" rotWithShape="0">
                    <a:srgbClr val="000000">
                      <a:alpha val="40000"/>
                    </a:srgbClr>
                  </a:outerShdw>
                </a:effectLst>
              </a:rPr>
              <a:t>Materials and Methods</a:t>
            </a:r>
            <a:endParaRPr lang="en-US" sz="4800" b="1" cap="none" dirty="0">
              <a:ln w="31550" cmpd="sng">
                <a:solidFill>
                  <a:schemeClr val="accent4">
                    <a:lumMod val="75000"/>
                  </a:schemeClr>
                </a:solidFill>
                <a:prstDash val="solid"/>
              </a:ln>
              <a:solidFill>
                <a:schemeClr val="accent1">
                  <a:lumMod val="60000"/>
                  <a:lumOff val="40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ustom 1">
      <a:dk1>
        <a:srgbClr val="59CE43"/>
      </a:dk1>
      <a:lt1>
        <a:srgbClr val="59CE43"/>
      </a:lt1>
      <a:dk2>
        <a:srgbClr val="69D556"/>
      </a:dk2>
      <a:lt2>
        <a:srgbClr val="0E2409"/>
      </a:lt2>
      <a:accent1>
        <a:srgbClr val="235C18"/>
      </a:accent1>
      <a:accent2>
        <a:srgbClr val="46B830"/>
      </a:accent2>
      <a:accent3>
        <a:srgbClr val="46B830"/>
      </a:accent3>
      <a:accent4>
        <a:srgbClr val="235C18"/>
      </a:accent4>
      <a:accent5>
        <a:srgbClr val="7CCA62"/>
      </a:accent5>
      <a:accent6>
        <a:srgbClr val="A5C249"/>
      </a:accent6>
      <a:hlink>
        <a:srgbClr val="E2D7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59CE43"/>
    </a:dk1>
    <a:lt1>
      <a:srgbClr val="59CE43"/>
    </a:lt1>
    <a:dk2>
      <a:srgbClr val="69D556"/>
    </a:dk2>
    <a:lt2>
      <a:srgbClr val="0E2409"/>
    </a:lt2>
    <a:accent1>
      <a:srgbClr val="235C18"/>
    </a:accent1>
    <a:accent2>
      <a:srgbClr val="46B830"/>
    </a:accent2>
    <a:accent3>
      <a:srgbClr val="46B830"/>
    </a:accent3>
    <a:accent4>
      <a:srgbClr val="235C18"/>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Trek</Template>
  <TotalTime>644</TotalTime>
  <Words>884</Words>
  <Application>Microsoft Office PowerPoint</Application>
  <PresentationFormat>On-screen Show (4:3)</PresentationFormat>
  <Paragraphs>168</Paragraphs>
  <Slides>31</Slides>
  <Notes>5</Notes>
  <HiddenSlides>0</HiddenSlides>
  <MMClips>0</MMClips>
  <ScaleCrop>false</ScaleCrop>
  <HeadingPairs>
    <vt:vector size="6" baseType="variant">
      <vt:variant>
        <vt:lpstr>Fonts Used</vt:lpstr>
      </vt:variant>
      <vt:variant>
        <vt:i4>8</vt:i4>
      </vt:variant>
      <vt:variant>
        <vt:lpstr>Design Template</vt:lpstr>
      </vt:variant>
      <vt:variant>
        <vt:i4>9</vt:i4>
      </vt:variant>
      <vt:variant>
        <vt:lpstr>Slide Titles</vt:lpstr>
      </vt:variant>
      <vt:variant>
        <vt:i4>31</vt:i4>
      </vt:variant>
    </vt:vector>
  </HeadingPairs>
  <TitlesOfParts>
    <vt:vector size="48" baseType="lpstr">
      <vt:lpstr>Arial</vt:lpstr>
      <vt:lpstr>ＭＳ Ｐゴシック</vt:lpstr>
      <vt:lpstr>Franklin Gothic Medium</vt:lpstr>
      <vt:lpstr>Franklin Gothic Book</vt:lpstr>
      <vt:lpstr>Wingdings 2</vt:lpstr>
      <vt:lpstr>Calibri</vt:lpstr>
      <vt:lpstr>Wingdings</vt:lpstr>
      <vt:lpstr>Book Antiqua</vt:lpstr>
      <vt:lpstr>Trek</vt:lpstr>
      <vt:lpstr>Trek</vt:lpstr>
      <vt:lpstr>Trek</vt:lpstr>
      <vt:lpstr>Trek</vt:lpstr>
      <vt:lpstr>Trek</vt:lpstr>
      <vt:lpstr>Trek</vt:lpstr>
      <vt:lpstr>Trek</vt:lpstr>
      <vt:lpstr>Trek</vt:lpstr>
      <vt:lpstr>Trek</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dc:creator>
  <cp:lastModifiedBy>mpapier</cp:lastModifiedBy>
  <cp:revision>91</cp:revision>
  <dcterms:created xsi:type="dcterms:W3CDTF">2010-07-28T22:33:11Z</dcterms:created>
  <dcterms:modified xsi:type="dcterms:W3CDTF">2010-08-09T14:05:49Z</dcterms:modified>
</cp:coreProperties>
</file>