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29"/>
  </p:notesMasterIdLst>
  <p:sldIdLst>
    <p:sldId id="256" r:id="rId3"/>
    <p:sldId id="258" r:id="rId4"/>
    <p:sldId id="259" r:id="rId5"/>
    <p:sldId id="260" r:id="rId6"/>
    <p:sldId id="262" r:id="rId7"/>
    <p:sldId id="297" r:id="rId8"/>
    <p:sldId id="298" r:id="rId9"/>
    <p:sldId id="299" r:id="rId10"/>
    <p:sldId id="300" r:id="rId11"/>
    <p:sldId id="265" r:id="rId12"/>
    <p:sldId id="288" r:id="rId13"/>
    <p:sldId id="266" r:id="rId14"/>
    <p:sldId id="268" r:id="rId15"/>
    <p:sldId id="270" r:id="rId16"/>
    <p:sldId id="292" r:id="rId17"/>
    <p:sldId id="272" r:id="rId18"/>
    <p:sldId id="280" r:id="rId19"/>
    <p:sldId id="290" r:id="rId20"/>
    <p:sldId id="274" r:id="rId21"/>
    <p:sldId id="273" r:id="rId22"/>
    <p:sldId id="294" r:id="rId23"/>
    <p:sldId id="276" r:id="rId24"/>
    <p:sldId id="295" r:id="rId25"/>
    <p:sldId id="285" r:id="rId26"/>
    <p:sldId id="293" r:id="rId27"/>
    <p:sldId id="301" r:id="rId28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B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03" autoAdjust="0"/>
    <p:restoredTop sz="90929"/>
  </p:normalViewPr>
  <p:slideViewPr>
    <p:cSldViewPr>
      <p:cViewPr varScale="1">
        <p:scale>
          <a:sx n="63" d="100"/>
          <a:sy n="63" d="100"/>
        </p:scale>
        <p:origin x="-100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AUSEWAY_P\COURSES\gss2010\T4\inbox\ofps%20potentiation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37to53LE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37to53L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c:spPr>
          <c:dPt>
            <c:idx val="1"/>
            <c:spPr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c:spPr>
          </c:dPt>
          <c:errBars>
            <c:errBarType val="both"/>
            <c:errValType val="cust"/>
            <c:plus>
              <c:numRef>
                <c:f>Sheet1!$G$22:$H$22</c:f>
                <c:numCache>
                  <c:formatCode>General</c:formatCode>
                  <c:ptCount val="2"/>
                  <c:pt idx="0">
                    <c:v>25.124880000000054</c:v>
                  </c:pt>
                  <c:pt idx="1">
                    <c:v>13.955780000000031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Sheet1!$G$20:$H$20</c:f>
              <c:strCache>
                <c:ptCount val="2"/>
                <c:pt idx="0">
                  <c:v>Sham</c:v>
                </c:pt>
                <c:pt idx="1">
                  <c:v>Lesion</c:v>
                </c:pt>
              </c:strCache>
            </c:strRef>
          </c:cat>
          <c:val>
            <c:numRef>
              <c:f>Sheet1!$G$21:$H$21</c:f>
              <c:numCache>
                <c:formatCode>General</c:formatCode>
                <c:ptCount val="2"/>
                <c:pt idx="0">
                  <c:v>71.850830000000002</c:v>
                </c:pt>
                <c:pt idx="1">
                  <c:v>63.055</c:v>
                </c:pt>
              </c:numCache>
            </c:numRef>
          </c:val>
        </c:ser>
        <c:axId val="40591360"/>
        <c:axId val="40592896"/>
      </c:barChart>
      <c:catAx>
        <c:axId val="4059136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tx1">
                    <a:lumMod val="10000"/>
                  </a:schemeClr>
                </a:solidFill>
              </a:defRPr>
            </a:pPr>
            <a:endParaRPr lang="en-US"/>
          </a:p>
        </c:txPr>
        <c:crossAx val="40592896"/>
        <c:crosses val="autoZero"/>
        <c:auto val="1"/>
        <c:lblAlgn val="ctr"/>
        <c:lblOffset val="100"/>
      </c:catAx>
      <c:valAx>
        <c:axId val="40592896"/>
        <c:scaling>
          <c:orientation val="minMax"/>
          <c:max val="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>
                        <a:lumMod val="10000"/>
                      </a:schemeClr>
                    </a:solidFill>
                  </a:defRPr>
                </a:pPr>
                <a:r>
                  <a:rPr lang="en-US" sz="1800" dirty="0">
                    <a:solidFill>
                      <a:schemeClr val="tx1">
                        <a:lumMod val="10000"/>
                      </a:schemeClr>
                    </a:solidFill>
                    <a:latin typeface="+mj-lt"/>
                  </a:rPr>
                  <a:t>Percent</a:t>
                </a:r>
                <a:r>
                  <a:rPr lang="en-US" sz="1800" baseline="0" dirty="0">
                    <a:solidFill>
                      <a:schemeClr val="tx1">
                        <a:lumMod val="10000"/>
                      </a:schemeClr>
                    </a:solidFill>
                    <a:latin typeface="+mj-lt"/>
                  </a:rPr>
                  <a:t> </a:t>
                </a:r>
                <a:r>
                  <a:rPr lang="en-US" sz="1800" baseline="0" dirty="0" err="1">
                    <a:solidFill>
                      <a:schemeClr val="tx1">
                        <a:lumMod val="10000"/>
                      </a:schemeClr>
                    </a:solidFill>
                    <a:latin typeface="+mj-lt"/>
                  </a:rPr>
                  <a:t>Potentiation</a:t>
                </a:r>
                <a:endParaRPr lang="en-US" sz="1800" dirty="0">
                  <a:solidFill>
                    <a:schemeClr val="tx1">
                      <a:lumMod val="10000"/>
                    </a:schemeClr>
                  </a:solidFill>
                  <a:latin typeface="+mj-lt"/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>
                    <a:lumMod val="10000"/>
                  </a:schemeClr>
                </a:solidFill>
              </a:defRPr>
            </a:pPr>
            <a:endParaRPr lang="en-US"/>
          </a:p>
        </c:txPr>
        <c:crossAx val="40591360"/>
        <c:crosses val="autoZero"/>
        <c:crossBetween val="between"/>
      </c:valAx>
      <c:spPr>
        <a:ln>
          <a:noFill/>
        </a:ln>
      </c:spPr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236337339865756"/>
          <c:y val="5.3522227044454092E-2"/>
          <c:w val="0.81856877377032833"/>
          <c:h val="0.8692594085188181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errBars>
            <c:errBarType val="plus"/>
            <c:errValType val="cust"/>
            <c:plus>
              <c:numRef>
                <c:f>(Composite!$T$198,Composite!$T$203)</c:f>
                <c:numCache>
                  <c:formatCode>General</c:formatCode>
                  <c:ptCount val="2"/>
                  <c:pt idx="0">
                    <c:v>7.4018726822742114</c:v>
                  </c:pt>
                  <c:pt idx="1">
                    <c:v>12.188205827377848</c:v>
                  </c:pt>
                </c:numCache>
              </c:numRef>
            </c:pl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val>
            <c:numRef>
              <c:f>(Composite!$T$187,Composite!$T$192)</c:f>
              <c:numCache>
                <c:formatCode>General</c:formatCode>
                <c:ptCount val="2"/>
                <c:pt idx="0">
                  <c:v>40.867918434120149</c:v>
                </c:pt>
                <c:pt idx="1">
                  <c:v>45.083624119683627</c:v>
                </c:pt>
              </c:numCache>
            </c:numRef>
          </c:val>
        </c:ser>
        <c:ser>
          <c:idx val="1"/>
          <c:order val="1"/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errBars>
            <c:errBarType val="plus"/>
            <c:errValType val="cust"/>
            <c:plus>
              <c:numRef>
                <c:f>(Composite!$U$198,Composite!$U$203)</c:f>
                <c:numCache>
                  <c:formatCode>General</c:formatCode>
                  <c:ptCount val="2"/>
                  <c:pt idx="0">
                    <c:v>9.2754414753999228</c:v>
                  </c:pt>
                  <c:pt idx="1">
                    <c:v>10.535267017906007</c:v>
                  </c:pt>
                </c:numCache>
              </c:numRef>
            </c:pl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val>
            <c:numRef>
              <c:f>(Composite!$U$187,Composite!$U$192)</c:f>
              <c:numCache>
                <c:formatCode>General</c:formatCode>
                <c:ptCount val="2"/>
                <c:pt idx="0">
                  <c:v>4.4260936884317834</c:v>
                </c:pt>
                <c:pt idx="1">
                  <c:v>15.631751206395919</c:v>
                </c:pt>
              </c:numCache>
            </c:numRef>
          </c:val>
        </c:ser>
        <c:axId val="43148416"/>
        <c:axId val="43149952"/>
      </c:barChart>
      <c:catAx>
        <c:axId val="431484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3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49952"/>
        <c:crosses val="autoZero"/>
        <c:auto val="1"/>
        <c:lblAlgn val="ctr"/>
        <c:lblOffset val="100"/>
        <c:tickLblSkip val="1"/>
        <c:tickMarkSkip val="1"/>
      </c:catAx>
      <c:valAx>
        <c:axId val="43149952"/>
        <c:scaling>
          <c:orientation val="minMax"/>
          <c:min val="-10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4841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3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5806462961672866E-2"/>
          <c:y val="5.4801909603819234E-2"/>
          <c:w val="0.81702297419999625"/>
          <c:h val="0.8647104594209188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errBars>
            <c:errBarType val="plus"/>
            <c:errValType val="cust"/>
            <c:plus>
              <c:numRef>
                <c:f>(Composite!$W$198,Composite!$W$203)</c:f>
                <c:numCache>
                  <c:formatCode>General</c:formatCode>
                  <c:ptCount val="2"/>
                  <c:pt idx="0">
                    <c:v>12.847045098318</c:v>
                  </c:pt>
                  <c:pt idx="1">
                    <c:v>5.9315204615679153</c:v>
                  </c:pt>
                </c:numCache>
              </c:numRef>
            </c:pl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val>
            <c:numRef>
              <c:f>(Composite!$W$187,Composite!$W$192)</c:f>
              <c:numCache>
                <c:formatCode>General</c:formatCode>
                <c:ptCount val="2"/>
                <c:pt idx="0">
                  <c:v>22.380941287316585</c:v>
                </c:pt>
                <c:pt idx="1">
                  <c:v>18.638016833934213</c:v>
                </c:pt>
              </c:numCache>
            </c:numRef>
          </c:val>
        </c:ser>
        <c:ser>
          <c:idx val="1"/>
          <c:order val="1"/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errBars>
            <c:errBarType val="plus"/>
            <c:errValType val="cust"/>
            <c:plus>
              <c:numRef>
                <c:f>(Composite!$X$198,Composite!$X$203)</c:f>
                <c:numCache>
                  <c:formatCode>General</c:formatCode>
                  <c:ptCount val="2"/>
                  <c:pt idx="0">
                    <c:v>6.4941943367939938</c:v>
                  </c:pt>
                  <c:pt idx="1">
                    <c:v>7.214637031176709</c:v>
                  </c:pt>
                </c:numCache>
              </c:numRef>
            </c:pl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val>
            <c:numRef>
              <c:f>(Composite!$X$187,Composite!$X$192)</c:f>
              <c:numCache>
                <c:formatCode>General</c:formatCode>
                <c:ptCount val="2"/>
                <c:pt idx="0">
                  <c:v>-2.3784400029918937</c:v>
                </c:pt>
                <c:pt idx="1">
                  <c:v>13.851681716490654</c:v>
                </c:pt>
              </c:numCache>
            </c:numRef>
          </c:val>
        </c:ser>
        <c:axId val="43219968"/>
        <c:axId val="43246336"/>
      </c:barChart>
      <c:catAx>
        <c:axId val="432199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3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246336"/>
        <c:crosses val="autoZero"/>
        <c:auto val="1"/>
        <c:lblAlgn val="ctr"/>
        <c:lblOffset val="100"/>
        <c:tickLblSkip val="1"/>
        <c:tickMarkSkip val="1"/>
      </c:catAx>
      <c:valAx>
        <c:axId val="43246336"/>
        <c:scaling>
          <c:orientation val="minMax"/>
          <c:max val="70"/>
          <c:min val="-10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21996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3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AE057-273F-4683-9EA6-F91EFDEC7CC1}" type="doc">
      <dgm:prSet loTypeId="urn:microsoft.com/office/officeart/2005/8/layout/process4" loCatId="list" qsTypeId="urn:microsoft.com/office/officeart/2005/8/quickstyle/simple1#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9D42705-5585-4D3C-B487-87EE0CA2FCF3}">
      <dgm:prSet phldrT="[Text]"/>
      <dgm:spPr/>
      <dgm:t>
        <a:bodyPr/>
        <a:lstStyle/>
        <a:p>
          <a:r>
            <a:rPr lang="en-US" dirty="0" smtClean="0"/>
            <a:t>Day 1: Baseline</a:t>
          </a:r>
          <a:endParaRPr lang="en-US" dirty="0"/>
        </a:p>
      </dgm:t>
    </dgm:pt>
    <dgm:pt modelId="{E776D192-59E3-4F38-9CEA-19CE1FFDE194}" type="parTrans" cxnId="{9C4044E5-F168-49EA-ADDC-851E5A75AE0A}">
      <dgm:prSet/>
      <dgm:spPr/>
      <dgm:t>
        <a:bodyPr/>
        <a:lstStyle/>
        <a:p>
          <a:endParaRPr lang="en-US"/>
        </a:p>
      </dgm:t>
    </dgm:pt>
    <dgm:pt modelId="{252B6749-15B7-449E-A52D-786747B85430}" type="sibTrans" cxnId="{9C4044E5-F168-49EA-ADDC-851E5A75AE0A}">
      <dgm:prSet/>
      <dgm:spPr/>
      <dgm:t>
        <a:bodyPr/>
        <a:lstStyle/>
        <a:p>
          <a:endParaRPr lang="en-US"/>
        </a:p>
      </dgm:t>
    </dgm:pt>
    <dgm:pt modelId="{4DB1E0F5-64D0-4488-AF0D-61741CFC20F7}">
      <dgm:prSet phldrT="[Text]"/>
      <dgm:spPr/>
      <dgm:t>
        <a:bodyPr/>
        <a:lstStyle/>
        <a:p>
          <a:r>
            <a:rPr lang="en-US" dirty="0" smtClean="0"/>
            <a:t>Day 2: Baseline</a:t>
          </a:r>
          <a:endParaRPr lang="en-US" dirty="0"/>
        </a:p>
      </dgm:t>
    </dgm:pt>
    <dgm:pt modelId="{EC1A8DD4-9D61-4B63-8B15-C5203BBF57EB}" type="parTrans" cxnId="{9C4A6BC4-1388-4629-9C67-9F4E30627A3E}">
      <dgm:prSet/>
      <dgm:spPr/>
      <dgm:t>
        <a:bodyPr/>
        <a:lstStyle/>
        <a:p>
          <a:endParaRPr lang="en-US"/>
        </a:p>
      </dgm:t>
    </dgm:pt>
    <dgm:pt modelId="{4D321371-DD03-4AE3-B3F5-00EA8BF223C2}" type="sibTrans" cxnId="{9C4A6BC4-1388-4629-9C67-9F4E30627A3E}">
      <dgm:prSet/>
      <dgm:spPr/>
      <dgm:t>
        <a:bodyPr/>
        <a:lstStyle/>
        <a:p>
          <a:endParaRPr lang="en-US"/>
        </a:p>
      </dgm:t>
    </dgm:pt>
    <dgm:pt modelId="{378DC8BF-C584-4D1C-9E0A-F4B7B0C71E1F}">
      <dgm:prSet phldrT="[Text]"/>
      <dgm:spPr/>
      <dgm:t>
        <a:bodyPr/>
        <a:lstStyle/>
        <a:p>
          <a:r>
            <a:rPr lang="en-US" dirty="0" smtClean="0"/>
            <a:t>Day 3: Baseline</a:t>
          </a:r>
          <a:endParaRPr lang="en-US" dirty="0"/>
        </a:p>
      </dgm:t>
    </dgm:pt>
    <dgm:pt modelId="{D283637C-3E2A-45A3-9BEE-3EFE8818C947}" type="parTrans" cxnId="{A103F3AE-A640-49CE-A0DB-BBBE462AED99}">
      <dgm:prSet/>
      <dgm:spPr/>
      <dgm:t>
        <a:bodyPr/>
        <a:lstStyle/>
        <a:p>
          <a:endParaRPr lang="en-US"/>
        </a:p>
      </dgm:t>
    </dgm:pt>
    <dgm:pt modelId="{FECB5E9D-BE0C-4B70-B3BD-41F7FE0D65B1}" type="sibTrans" cxnId="{A103F3AE-A640-49CE-A0DB-BBBE462AED99}">
      <dgm:prSet/>
      <dgm:spPr/>
      <dgm:t>
        <a:bodyPr/>
        <a:lstStyle/>
        <a:p>
          <a:endParaRPr lang="en-US"/>
        </a:p>
      </dgm:t>
    </dgm:pt>
    <dgm:pt modelId="{26101B31-AAC6-41D5-90B6-E07179304F98}">
      <dgm:prSet phldrT="[Text]"/>
      <dgm:spPr/>
      <dgm:t>
        <a:bodyPr/>
        <a:lstStyle/>
        <a:p>
          <a:r>
            <a:rPr lang="en-US" dirty="0" smtClean="0"/>
            <a:t>Day 4: Conditioning with Odor-Shock Pairings</a:t>
          </a:r>
          <a:endParaRPr lang="en-US" dirty="0"/>
        </a:p>
      </dgm:t>
    </dgm:pt>
    <dgm:pt modelId="{6C50D692-1826-46A1-9770-73E56D7BE972}" type="parTrans" cxnId="{2615717D-3DFF-466E-869F-DF7313866351}">
      <dgm:prSet/>
      <dgm:spPr/>
      <dgm:t>
        <a:bodyPr/>
        <a:lstStyle/>
        <a:p>
          <a:endParaRPr lang="en-US"/>
        </a:p>
      </dgm:t>
    </dgm:pt>
    <dgm:pt modelId="{27EBD0DE-CAD3-4DA1-BB31-FB4420FCB84B}" type="sibTrans" cxnId="{2615717D-3DFF-466E-869F-DF7313866351}">
      <dgm:prSet/>
      <dgm:spPr/>
      <dgm:t>
        <a:bodyPr/>
        <a:lstStyle/>
        <a:p>
          <a:endParaRPr lang="en-US"/>
        </a:p>
      </dgm:t>
    </dgm:pt>
    <dgm:pt modelId="{8BB5F493-3F11-4554-8277-38062A80BACF}">
      <dgm:prSet phldrT="[Text]"/>
      <dgm:spPr/>
      <dgm:t>
        <a:bodyPr/>
        <a:lstStyle/>
        <a:p>
          <a:r>
            <a:rPr lang="en-US" dirty="0" smtClean="0"/>
            <a:t>Day 5: Startle Test Session</a:t>
          </a:r>
          <a:endParaRPr lang="en-US" dirty="0"/>
        </a:p>
      </dgm:t>
    </dgm:pt>
    <dgm:pt modelId="{0DAD82B4-3F51-4F47-A893-233960580266}" type="parTrans" cxnId="{96DFAD46-EFD3-4270-BCCD-1BBA71B8861E}">
      <dgm:prSet/>
      <dgm:spPr/>
      <dgm:t>
        <a:bodyPr/>
        <a:lstStyle/>
        <a:p>
          <a:endParaRPr lang="en-US"/>
        </a:p>
      </dgm:t>
    </dgm:pt>
    <dgm:pt modelId="{0CAB6044-D51D-48C8-9877-CFF4F7963FC5}" type="sibTrans" cxnId="{96DFAD46-EFD3-4270-BCCD-1BBA71B8861E}">
      <dgm:prSet/>
      <dgm:spPr/>
      <dgm:t>
        <a:bodyPr/>
        <a:lstStyle/>
        <a:p>
          <a:endParaRPr lang="en-US"/>
        </a:p>
      </dgm:t>
    </dgm:pt>
    <dgm:pt modelId="{E0715F58-B3CD-4DBD-8172-DA09F6459AF1}" type="pres">
      <dgm:prSet presAssocID="{BBDAE057-273F-4683-9EA6-F91EFDEC7C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27D537-0FBD-4280-BD33-1BDA51EC1900}" type="pres">
      <dgm:prSet presAssocID="{8BB5F493-3F11-4554-8277-38062A80BACF}" presName="boxAndChildren" presStyleCnt="0"/>
      <dgm:spPr/>
    </dgm:pt>
    <dgm:pt modelId="{E065B2A8-B470-42FD-88D3-F9886544637B}" type="pres">
      <dgm:prSet presAssocID="{8BB5F493-3F11-4554-8277-38062A80BACF}" presName="parentTextBox" presStyleLbl="node1" presStyleIdx="0" presStyleCnt="5"/>
      <dgm:spPr/>
      <dgm:t>
        <a:bodyPr/>
        <a:lstStyle/>
        <a:p>
          <a:endParaRPr lang="en-US"/>
        </a:p>
      </dgm:t>
    </dgm:pt>
    <dgm:pt modelId="{31F6F232-B5A9-48D8-BE1E-2CF6F94DD570}" type="pres">
      <dgm:prSet presAssocID="{27EBD0DE-CAD3-4DA1-BB31-FB4420FCB84B}" presName="sp" presStyleCnt="0"/>
      <dgm:spPr/>
    </dgm:pt>
    <dgm:pt modelId="{0D10F46B-F52C-4244-90D3-3F305DB8FDD9}" type="pres">
      <dgm:prSet presAssocID="{26101B31-AAC6-41D5-90B6-E07179304F98}" presName="arrowAndChildren" presStyleCnt="0"/>
      <dgm:spPr/>
    </dgm:pt>
    <dgm:pt modelId="{CCA8F0AE-798E-4ADA-B4F9-A95E067B14F3}" type="pres">
      <dgm:prSet presAssocID="{26101B31-AAC6-41D5-90B6-E07179304F98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13B7E6C4-0332-479C-904A-C4461D4A5BDF}" type="pres">
      <dgm:prSet presAssocID="{FECB5E9D-BE0C-4B70-B3BD-41F7FE0D65B1}" presName="sp" presStyleCnt="0"/>
      <dgm:spPr/>
    </dgm:pt>
    <dgm:pt modelId="{57F447E2-08D2-4815-A66C-B1ED50657526}" type="pres">
      <dgm:prSet presAssocID="{378DC8BF-C584-4D1C-9E0A-F4B7B0C71E1F}" presName="arrowAndChildren" presStyleCnt="0"/>
      <dgm:spPr/>
    </dgm:pt>
    <dgm:pt modelId="{3DCF4C5D-8D0B-499E-B47B-CB9AE52B54B6}" type="pres">
      <dgm:prSet presAssocID="{378DC8BF-C584-4D1C-9E0A-F4B7B0C71E1F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175B787D-4C22-4FD7-A189-31B2C7C812C1}" type="pres">
      <dgm:prSet presAssocID="{4D321371-DD03-4AE3-B3F5-00EA8BF223C2}" presName="sp" presStyleCnt="0"/>
      <dgm:spPr/>
    </dgm:pt>
    <dgm:pt modelId="{6F5E947F-AFEE-4CBB-B72A-EA74CFD637DA}" type="pres">
      <dgm:prSet presAssocID="{4DB1E0F5-64D0-4488-AF0D-61741CFC20F7}" presName="arrowAndChildren" presStyleCnt="0"/>
      <dgm:spPr/>
    </dgm:pt>
    <dgm:pt modelId="{BF7E2D46-BCD4-4489-B612-0244C3001660}" type="pres">
      <dgm:prSet presAssocID="{4DB1E0F5-64D0-4488-AF0D-61741CFC20F7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A81DCB77-4D42-4AC2-B5F4-604085F78BDC}" type="pres">
      <dgm:prSet presAssocID="{252B6749-15B7-449E-A52D-786747B85430}" presName="sp" presStyleCnt="0"/>
      <dgm:spPr/>
    </dgm:pt>
    <dgm:pt modelId="{5B9439CE-251B-4F3B-A77B-588DCC9925A3}" type="pres">
      <dgm:prSet presAssocID="{79D42705-5585-4D3C-B487-87EE0CA2FCF3}" presName="arrowAndChildren" presStyleCnt="0"/>
      <dgm:spPr/>
    </dgm:pt>
    <dgm:pt modelId="{B5EA417A-6C4E-46E5-8A5D-0DDB2F2BAB9E}" type="pres">
      <dgm:prSet presAssocID="{79D42705-5585-4D3C-B487-87EE0CA2FCF3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9C4044E5-F168-49EA-ADDC-851E5A75AE0A}" srcId="{BBDAE057-273F-4683-9EA6-F91EFDEC7CC1}" destId="{79D42705-5585-4D3C-B487-87EE0CA2FCF3}" srcOrd="0" destOrd="0" parTransId="{E776D192-59E3-4F38-9CEA-19CE1FFDE194}" sibTransId="{252B6749-15B7-449E-A52D-786747B85430}"/>
    <dgm:cxn modelId="{2615717D-3DFF-466E-869F-DF7313866351}" srcId="{BBDAE057-273F-4683-9EA6-F91EFDEC7CC1}" destId="{26101B31-AAC6-41D5-90B6-E07179304F98}" srcOrd="3" destOrd="0" parTransId="{6C50D692-1826-46A1-9770-73E56D7BE972}" sibTransId="{27EBD0DE-CAD3-4DA1-BB31-FB4420FCB84B}"/>
    <dgm:cxn modelId="{6BA10DF9-491D-4303-A425-2794D409AFEB}" type="presOf" srcId="{79D42705-5585-4D3C-B487-87EE0CA2FCF3}" destId="{B5EA417A-6C4E-46E5-8A5D-0DDB2F2BAB9E}" srcOrd="0" destOrd="0" presId="urn:microsoft.com/office/officeart/2005/8/layout/process4"/>
    <dgm:cxn modelId="{146608FC-692F-48E5-9040-7C41C76006A0}" type="presOf" srcId="{378DC8BF-C584-4D1C-9E0A-F4B7B0C71E1F}" destId="{3DCF4C5D-8D0B-499E-B47B-CB9AE52B54B6}" srcOrd="0" destOrd="0" presId="urn:microsoft.com/office/officeart/2005/8/layout/process4"/>
    <dgm:cxn modelId="{A103F3AE-A640-49CE-A0DB-BBBE462AED99}" srcId="{BBDAE057-273F-4683-9EA6-F91EFDEC7CC1}" destId="{378DC8BF-C584-4D1C-9E0A-F4B7B0C71E1F}" srcOrd="2" destOrd="0" parTransId="{D283637C-3E2A-45A3-9BEE-3EFE8818C947}" sibTransId="{FECB5E9D-BE0C-4B70-B3BD-41F7FE0D65B1}"/>
    <dgm:cxn modelId="{9C4A6BC4-1388-4629-9C67-9F4E30627A3E}" srcId="{BBDAE057-273F-4683-9EA6-F91EFDEC7CC1}" destId="{4DB1E0F5-64D0-4488-AF0D-61741CFC20F7}" srcOrd="1" destOrd="0" parTransId="{EC1A8DD4-9D61-4B63-8B15-C5203BBF57EB}" sibTransId="{4D321371-DD03-4AE3-B3F5-00EA8BF223C2}"/>
    <dgm:cxn modelId="{3AC326BD-0FEC-4A80-8883-C5F6C14EEECC}" type="presOf" srcId="{4DB1E0F5-64D0-4488-AF0D-61741CFC20F7}" destId="{BF7E2D46-BCD4-4489-B612-0244C3001660}" srcOrd="0" destOrd="0" presId="urn:microsoft.com/office/officeart/2005/8/layout/process4"/>
    <dgm:cxn modelId="{1CBECCE1-92F7-4EF7-ACBD-B2EBE011EC47}" type="presOf" srcId="{BBDAE057-273F-4683-9EA6-F91EFDEC7CC1}" destId="{E0715F58-B3CD-4DBD-8172-DA09F6459AF1}" srcOrd="0" destOrd="0" presId="urn:microsoft.com/office/officeart/2005/8/layout/process4"/>
    <dgm:cxn modelId="{03274332-FDDB-4368-AAC0-B9DB5A5F453D}" type="presOf" srcId="{8BB5F493-3F11-4554-8277-38062A80BACF}" destId="{E065B2A8-B470-42FD-88D3-F9886544637B}" srcOrd="0" destOrd="0" presId="urn:microsoft.com/office/officeart/2005/8/layout/process4"/>
    <dgm:cxn modelId="{E48E2E52-381E-49E9-AC55-745282CF1726}" type="presOf" srcId="{26101B31-AAC6-41D5-90B6-E07179304F98}" destId="{CCA8F0AE-798E-4ADA-B4F9-A95E067B14F3}" srcOrd="0" destOrd="0" presId="urn:microsoft.com/office/officeart/2005/8/layout/process4"/>
    <dgm:cxn modelId="{96DFAD46-EFD3-4270-BCCD-1BBA71B8861E}" srcId="{BBDAE057-273F-4683-9EA6-F91EFDEC7CC1}" destId="{8BB5F493-3F11-4554-8277-38062A80BACF}" srcOrd="4" destOrd="0" parTransId="{0DAD82B4-3F51-4F47-A893-233960580266}" sibTransId="{0CAB6044-D51D-48C8-9877-CFF4F7963FC5}"/>
    <dgm:cxn modelId="{BBCFFC2D-470C-430D-BB32-A875A0016D44}" type="presParOf" srcId="{E0715F58-B3CD-4DBD-8172-DA09F6459AF1}" destId="{1027D537-0FBD-4280-BD33-1BDA51EC1900}" srcOrd="0" destOrd="0" presId="urn:microsoft.com/office/officeart/2005/8/layout/process4"/>
    <dgm:cxn modelId="{C209B1B7-8782-4DA9-8368-F66205325073}" type="presParOf" srcId="{1027D537-0FBD-4280-BD33-1BDA51EC1900}" destId="{E065B2A8-B470-42FD-88D3-F9886544637B}" srcOrd="0" destOrd="0" presId="urn:microsoft.com/office/officeart/2005/8/layout/process4"/>
    <dgm:cxn modelId="{6BE47219-939D-4DF9-978E-ABCE8DF893F2}" type="presParOf" srcId="{E0715F58-B3CD-4DBD-8172-DA09F6459AF1}" destId="{31F6F232-B5A9-48D8-BE1E-2CF6F94DD570}" srcOrd="1" destOrd="0" presId="urn:microsoft.com/office/officeart/2005/8/layout/process4"/>
    <dgm:cxn modelId="{39528B4B-BE73-483E-8FE4-B48090403577}" type="presParOf" srcId="{E0715F58-B3CD-4DBD-8172-DA09F6459AF1}" destId="{0D10F46B-F52C-4244-90D3-3F305DB8FDD9}" srcOrd="2" destOrd="0" presId="urn:microsoft.com/office/officeart/2005/8/layout/process4"/>
    <dgm:cxn modelId="{ECACD4D7-CB19-4073-902C-03FEC62FBFDB}" type="presParOf" srcId="{0D10F46B-F52C-4244-90D3-3F305DB8FDD9}" destId="{CCA8F0AE-798E-4ADA-B4F9-A95E067B14F3}" srcOrd="0" destOrd="0" presId="urn:microsoft.com/office/officeart/2005/8/layout/process4"/>
    <dgm:cxn modelId="{C4033AA4-2EA7-4E76-9B78-7C0A36B95AE5}" type="presParOf" srcId="{E0715F58-B3CD-4DBD-8172-DA09F6459AF1}" destId="{13B7E6C4-0332-479C-904A-C4461D4A5BDF}" srcOrd="3" destOrd="0" presId="urn:microsoft.com/office/officeart/2005/8/layout/process4"/>
    <dgm:cxn modelId="{28186F7B-9D6A-4949-9049-D770EB787463}" type="presParOf" srcId="{E0715F58-B3CD-4DBD-8172-DA09F6459AF1}" destId="{57F447E2-08D2-4815-A66C-B1ED50657526}" srcOrd="4" destOrd="0" presId="urn:microsoft.com/office/officeart/2005/8/layout/process4"/>
    <dgm:cxn modelId="{4C591CB4-C929-45A1-BB56-74A4513A52D0}" type="presParOf" srcId="{57F447E2-08D2-4815-A66C-B1ED50657526}" destId="{3DCF4C5D-8D0B-499E-B47B-CB9AE52B54B6}" srcOrd="0" destOrd="0" presId="urn:microsoft.com/office/officeart/2005/8/layout/process4"/>
    <dgm:cxn modelId="{4D60685B-9F47-455C-81BE-1948FCCB1606}" type="presParOf" srcId="{E0715F58-B3CD-4DBD-8172-DA09F6459AF1}" destId="{175B787D-4C22-4FD7-A189-31B2C7C812C1}" srcOrd="5" destOrd="0" presId="urn:microsoft.com/office/officeart/2005/8/layout/process4"/>
    <dgm:cxn modelId="{8914D1B6-3278-4309-9109-996E908332AF}" type="presParOf" srcId="{E0715F58-B3CD-4DBD-8172-DA09F6459AF1}" destId="{6F5E947F-AFEE-4CBB-B72A-EA74CFD637DA}" srcOrd="6" destOrd="0" presId="urn:microsoft.com/office/officeart/2005/8/layout/process4"/>
    <dgm:cxn modelId="{028923FD-BBAF-49B1-B740-35C43EFA7236}" type="presParOf" srcId="{6F5E947F-AFEE-4CBB-B72A-EA74CFD637DA}" destId="{BF7E2D46-BCD4-4489-B612-0244C3001660}" srcOrd="0" destOrd="0" presId="urn:microsoft.com/office/officeart/2005/8/layout/process4"/>
    <dgm:cxn modelId="{EE13760A-2506-4BAE-88AE-4405D7277E6F}" type="presParOf" srcId="{E0715F58-B3CD-4DBD-8172-DA09F6459AF1}" destId="{A81DCB77-4D42-4AC2-B5F4-604085F78BDC}" srcOrd="7" destOrd="0" presId="urn:microsoft.com/office/officeart/2005/8/layout/process4"/>
    <dgm:cxn modelId="{C3FEF4A5-9EB4-422A-BCF6-E434E9337638}" type="presParOf" srcId="{E0715F58-B3CD-4DBD-8172-DA09F6459AF1}" destId="{5B9439CE-251B-4F3B-A77B-588DCC9925A3}" srcOrd="8" destOrd="0" presId="urn:microsoft.com/office/officeart/2005/8/layout/process4"/>
    <dgm:cxn modelId="{28272DD9-86D2-474B-B0DF-D6B9D78D28FC}" type="presParOf" srcId="{5B9439CE-251B-4F3B-A77B-588DCC9925A3}" destId="{B5EA417A-6C4E-46E5-8A5D-0DDB2F2BAB9E}" srcOrd="0" destOrd="0" presId="urn:microsoft.com/office/officeart/2005/8/layout/process4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5FAA91-87A0-46E9-8D40-CD4E99B48537}" type="doc">
      <dgm:prSet loTypeId="urn:microsoft.com/office/officeart/2005/8/layout/cycle7" loCatId="cycle" qsTypeId="urn:microsoft.com/office/officeart/2005/8/quickstyle/simple1#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6D6AB15-3CCE-4308-AE8C-2AD3148FA3B8}">
      <dgm:prSet phldrT="[Text]"/>
      <dgm:spPr/>
      <dgm:t>
        <a:bodyPr/>
        <a:lstStyle/>
        <a:p>
          <a:r>
            <a:rPr lang="en-US" dirty="0"/>
            <a:t>Part 1: 5 min no sound, followed by 41 random pulses every 30 </a:t>
          </a:r>
          <a:r>
            <a:rPr lang="en-US" dirty="0" smtClean="0"/>
            <a:t>sec</a:t>
          </a:r>
        </a:p>
        <a:p>
          <a:r>
            <a:rPr lang="en-US" dirty="0" smtClean="0">
              <a:sym typeface="Wingdings" pitchFamily="2" charset="2"/>
            </a:rPr>
            <a:t>complete darkness</a:t>
          </a:r>
          <a:endParaRPr lang="en-US" dirty="0"/>
        </a:p>
      </dgm:t>
    </dgm:pt>
    <dgm:pt modelId="{F2F6BEE3-6C7B-4913-98B9-8E67AE4757B2}" type="parTrans" cxnId="{1589CB8D-3434-4D67-91DC-6CBF87919D8C}">
      <dgm:prSet/>
      <dgm:spPr/>
      <dgm:t>
        <a:bodyPr/>
        <a:lstStyle/>
        <a:p>
          <a:endParaRPr lang="en-US"/>
        </a:p>
      </dgm:t>
    </dgm:pt>
    <dgm:pt modelId="{6BF19750-BB7B-4641-91FA-2849C253638B}" type="sibTrans" cxnId="{1589CB8D-3434-4D67-91DC-6CBF87919D8C}">
      <dgm:prSet/>
      <dgm:spPr/>
      <dgm:t>
        <a:bodyPr/>
        <a:lstStyle/>
        <a:p>
          <a:endParaRPr lang="en-US"/>
        </a:p>
      </dgm:t>
    </dgm:pt>
    <dgm:pt modelId="{26CDD490-96AA-4FEB-BEA6-A3650307AA40}">
      <dgm:prSet phldrT="[Text]"/>
      <dgm:spPr/>
      <dgm:t>
        <a:bodyPr/>
        <a:lstStyle/>
        <a:p>
          <a:r>
            <a:rPr lang="en-US" dirty="0"/>
            <a:t>Part 3: 46 Random pulses every 30 </a:t>
          </a:r>
          <a:r>
            <a:rPr lang="en-US" dirty="0" smtClean="0"/>
            <a:t>sec</a:t>
          </a:r>
        </a:p>
        <a:p>
          <a:r>
            <a:rPr lang="en-US" dirty="0" smtClean="0">
              <a:sym typeface="Wingdings" pitchFamily="2" charset="2"/>
            </a:rPr>
            <a:t>complete darkness</a:t>
          </a:r>
          <a:endParaRPr lang="en-US" dirty="0"/>
        </a:p>
      </dgm:t>
    </dgm:pt>
    <dgm:pt modelId="{BFC52672-4FBD-4C4F-848F-7B74314DBB9E}" type="parTrans" cxnId="{C96A6812-E788-4602-87F2-ACFD457F1ACB}">
      <dgm:prSet/>
      <dgm:spPr/>
      <dgm:t>
        <a:bodyPr/>
        <a:lstStyle/>
        <a:p>
          <a:endParaRPr lang="en-US"/>
        </a:p>
      </dgm:t>
    </dgm:pt>
    <dgm:pt modelId="{A5B1E0CA-E52F-4404-8778-5C098A90EDB2}" type="sibTrans" cxnId="{C96A6812-E788-4602-87F2-ACFD457F1ACB}">
      <dgm:prSet/>
      <dgm:spPr/>
      <dgm:t>
        <a:bodyPr/>
        <a:lstStyle/>
        <a:p>
          <a:endParaRPr lang="en-US"/>
        </a:p>
      </dgm:t>
    </dgm:pt>
    <dgm:pt modelId="{21AD32A2-0894-47A8-B91F-DF12D70542E2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>
                  <a:lumMod val="10000"/>
                </a:schemeClr>
              </a:solidFill>
            </a:rPr>
            <a:t>Part 2: Repeat with Light</a:t>
          </a:r>
          <a:endParaRPr lang="en-US" dirty="0">
            <a:solidFill>
              <a:schemeClr val="tx1">
                <a:lumMod val="10000"/>
              </a:schemeClr>
            </a:solidFill>
          </a:endParaRPr>
        </a:p>
      </dgm:t>
    </dgm:pt>
    <dgm:pt modelId="{36E0364D-A98D-4C78-AF6B-F1CA28F5B267}" type="parTrans" cxnId="{54850301-9873-47A3-934F-C43DA45B8449}">
      <dgm:prSet/>
      <dgm:spPr/>
      <dgm:t>
        <a:bodyPr/>
        <a:lstStyle/>
        <a:p>
          <a:endParaRPr lang="en-US"/>
        </a:p>
      </dgm:t>
    </dgm:pt>
    <dgm:pt modelId="{CA96179F-E97A-480E-8D82-DC76021B5DED}" type="sibTrans" cxnId="{54850301-9873-47A3-934F-C43DA45B8449}">
      <dgm:prSet/>
      <dgm:spPr/>
      <dgm:t>
        <a:bodyPr/>
        <a:lstStyle/>
        <a:p>
          <a:endParaRPr lang="en-US"/>
        </a:p>
      </dgm:t>
    </dgm:pt>
    <dgm:pt modelId="{B002219B-A9D1-4075-984E-032B1C9CB698}">
      <dgm:prSet/>
      <dgm:spPr/>
      <dgm:t>
        <a:bodyPr/>
        <a:lstStyle/>
        <a:p>
          <a:r>
            <a:rPr lang="en-US" dirty="0"/>
            <a:t>Part 2: </a:t>
          </a:r>
          <a:r>
            <a:rPr lang="en-US" dirty="0" smtClean="0"/>
            <a:t>Repeat</a:t>
          </a:r>
        </a:p>
        <a:p>
          <a:r>
            <a:rPr lang="en-US" dirty="0" smtClean="0">
              <a:sym typeface="Wingdings" pitchFamily="2" charset="2"/>
            </a:rPr>
            <a:t>complete darkness</a:t>
          </a:r>
          <a:endParaRPr lang="en-US" dirty="0"/>
        </a:p>
      </dgm:t>
    </dgm:pt>
    <dgm:pt modelId="{340A1804-77EA-4357-9EE3-6066D50AA192}" type="parTrans" cxnId="{9A0BB716-7E7F-4750-A7C5-24CD0BB7334D}">
      <dgm:prSet/>
      <dgm:spPr/>
      <dgm:t>
        <a:bodyPr/>
        <a:lstStyle/>
        <a:p>
          <a:endParaRPr lang="en-US"/>
        </a:p>
      </dgm:t>
    </dgm:pt>
    <dgm:pt modelId="{EBC6D03C-8144-4CC9-B728-BA88BE5D2194}" type="sibTrans" cxnId="{9A0BB716-7E7F-4750-A7C5-24CD0BB7334D}">
      <dgm:prSet/>
      <dgm:spPr/>
      <dgm:t>
        <a:bodyPr/>
        <a:lstStyle/>
        <a:p>
          <a:endParaRPr lang="en-US"/>
        </a:p>
      </dgm:t>
    </dgm:pt>
    <dgm:pt modelId="{CEF14DDA-9A99-4EA7-BB60-893CA48ED16E}" type="pres">
      <dgm:prSet presAssocID="{175FAA91-87A0-46E9-8D40-CD4E99B485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8A13BE-F5D2-4F64-AA91-36997D4E59DD}" type="pres">
      <dgm:prSet presAssocID="{C6D6AB15-3CCE-4308-AE8C-2AD3148FA3B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D3F1B-CE39-40BF-BEC0-D667EA281266}" type="pres">
      <dgm:prSet presAssocID="{6BF19750-BB7B-4641-91FA-2849C253638B}" presName="sibTrans" presStyleLbl="sibTrans2D1" presStyleIdx="0" presStyleCnt="4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A91F3A3A-598A-4503-B92D-58A975A1541D}" type="pres">
      <dgm:prSet presAssocID="{6BF19750-BB7B-4641-91FA-2849C253638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FA351EB-8521-4A82-889F-FDC7A789DDEB}" type="pres">
      <dgm:prSet presAssocID="{B002219B-A9D1-4075-984E-032B1C9CB69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8C28D-66A7-41A6-B881-09D17EC70754}" type="pres">
      <dgm:prSet presAssocID="{EBC6D03C-8144-4CC9-B728-BA88BE5D2194}" presName="sibTrans" presStyleLbl="sibTrans2D1" presStyleIdx="1" presStyleCnt="4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D82B151A-CB08-4D0F-A8B1-07020AC64536}" type="pres">
      <dgm:prSet presAssocID="{EBC6D03C-8144-4CC9-B728-BA88BE5D219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C375D04-1A1D-413D-AFEF-81B1BC792A18}" type="pres">
      <dgm:prSet presAssocID="{26CDD490-96AA-4FEB-BEA6-A3650307AA4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140F6-6AB5-4354-A250-5122043E400A}" type="pres">
      <dgm:prSet presAssocID="{A5B1E0CA-E52F-4404-8778-5C098A90EDB2}" presName="sibTrans" presStyleLbl="sibTrans2D1" presStyleIdx="2" presStyleCnt="4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8BEE5558-DE82-4309-899E-D28988C58C8A}" type="pres">
      <dgm:prSet presAssocID="{A5B1E0CA-E52F-4404-8778-5C098A90EDB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9C27F52-92D6-4203-95F8-669B7A0C099A}" type="pres">
      <dgm:prSet presAssocID="{21AD32A2-0894-47A8-B91F-DF12D70542E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4EEFF-CFBA-42F9-ACA4-98D7D0FB1364}" type="pres">
      <dgm:prSet presAssocID="{CA96179F-E97A-480E-8D82-DC76021B5DED}" presName="sibTrans" presStyleLbl="sibTrans2D1" presStyleIdx="3" presStyleCnt="4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B7DA5BAD-C563-4280-AC23-7FA0A3927636}" type="pres">
      <dgm:prSet presAssocID="{CA96179F-E97A-480E-8D82-DC76021B5DED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A0BB716-7E7F-4750-A7C5-24CD0BB7334D}" srcId="{175FAA91-87A0-46E9-8D40-CD4E99B48537}" destId="{B002219B-A9D1-4075-984E-032B1C9CB698}" srcOrd="1" destOrd="0" parTransId="{340A1804-77EA-4357-9EE3-6066D50AA192}" sibTransId="{EBC6D03C-8144-4CC9-B728-BA88BE5D2194}"/>
    <dgm:cxn modelId="{E187042D-7DC3-4278-A7AD-F7D7222C010B}" type="presOf" srcId="{A5B1E0CA-E52F-4404-8778-5C098A90EDB2}" destId="{104140F6-6AB5-4354-A250-5122043E400A}" srcOrd="0" destOrd="0" presId="urn:microsoft.com/office/officeart/2005/8/layout/cycle7"/>
    <dgm:cxn modelId="{D9F4FCCB-075E-4F0E-8F70-05EA601B7935}" type="presOf" srcId="{CA96179F-E97A-480E-8D82-DC76021B5DED}" destId="{D324EEFF-CFBA-42F9-ACA4-98D7D0FB1364}" srcOrd="0" destOrd="0" presId="urn:microsoft.com/office/officeart/2005/8/layout/cycle7"/>
    <dgm:cxn modelId="{1589CB8D-3434-4D67-91DC-6CBF87919D8C}" srcId="{175FAA91-87A0-46E9-8D40-CD4E99B48537}" destId="{C6D6AB15-3CCE-4308-AE8C-2AD3148FA3B8}" srcOrd="0" destOrd="0" parTransId="{F2F6BEE3-6C7B-4913-98B9-8E67AE4757B2}" sibTransId="{6BF19750-BB7B-4641-91FA-2849C253638B}"/>
    <dgm:cxn modelId="{FF39B47C-27CE-492A-9220-B0CDA3EC075B}" type="presOf" srcId="{CA96179F-E97A-480E-8D82-DC76021B5DED}" destId="{B7DA5BAD-C563-4280-AC23-7FA0A3927636}" srcOrd="1" destOrd="0" presId="urn:microsoft.com/office/officeart/2005/8/layout/cycle7"/>
    <dgm:cxn modelId="{2094126C-14B9-4256-86F3-C8B801161E9C}" type="presOf" srcId="{6BF19750-BB7B-4641-91FA-2849C253638B}" destId="{A91F3A3A-598A-4503-B92D-58A975A1541D}" srcOrd="1" destOrd="0" presId="urn:microsoft.com/office/officeart/2005/8/layout/cycle7"/>
    <dgm:cxn modelId="{EA8521F0-A3F5-4F83-A0DE-517B7CA63852}" type="presOf" srcId="{A5B1E0CA-E52F-4404-8778-5C098A90EDB2}" destId="{8BEE5558-DE82-4309-899E-D28988C58C8A}" srcOrd="1" destOrd="0" presId="urn:microsoft.com/office/officeart/2005/8/layout/cycle7"/>
    <dgm:cxn modelId="{3F94324C-5819-4A8D-87F4-DE4C646BBACE}" type="presOf" srcId="{EBC6D03C-8144-4CC9-B728-BA88BE5D2194}" destId="{D82B151A-CB08-4D0F-A8B1-07020AC64536}" srcOrd="1" destOrd="0" presId="urn:microsoft.com/office/officeart/2005/8/layout/cycle7"/>
    <dgm:cxn modelId="{2FDB672B-A5DD-4E6F-BFD8-2CA905BA3EE3}" type="presOf" srcId="{6BF19750-BB7B-4641-91FA-2849C253638B}" destId="{831D3F1B-CE39-40BF-BEC0-D667EA281266}" srcOrd="0" destOrd="0" presId="urn:microsoft.com/office/officeart/2005/8/layout/cycle7"/>
    <dgm:cxn modelId="{E69DBA1B-877C-46F5-A805-F89064067110}" type="presOf" srcId="{EBC6D03C-8144-4CC9-B728-BA88BE5D2194}" destId="{E5B8C28D-66A7-41A6-B881-09D17EC70754}" srcOrd="0" destOrd="0" presId="urn:microsoft.com/office/officeart/2005/8/layout/cycle7"/>
    <dgm:cxn modelId="{E4244580-ABB6-4F24-8EA7-82CD345CC3AA}" type="presOf" srcId="{26CDD490-96AA-4FEB-BEA6-A3650307AA40}" destId="{BC375D04-1A1D-413D-AFEF-81B1BC792A18}" srcOrd="0" destOrd="0" presId="urn:microsoft.com/office/officeart/2005/8/layout/cycle7"/>
    <dgm:cxn modelId="{D175DD78-A7DF-4BD3-BA57-F4A4AE91159D}" type="presOf" srcId="{21AD32A2-0894-47A8-B91F-DF12D70542E2}" destId="{09C27F52-92D6-4203-95F8-669B7A0C099A}" srcOrd="0" destOrd="0" presId="urn:microsoft.com/office/officeart/2005/8/layout/cycle7"/>
    <dgm:cxn modelId="{C96A6812-E788-4602-87F2-ACFD457F1ACB}" srcId="{175FAA91-87A0-46E9-8D40-CD4E99B48537}" destId="{26CDD490-96AA-4FEB-BEA6-A3650307AA40}" srcOrd="2" destOrd="0" parTransId="{BFC52672-4FBD-4C4F-848F-7B74314DBB9E}" sibTransId="{A5B1E0CA-E52F-4404-8778-5C098A90EDB2}"/>
    <dgm:cxn modelId="{16875AA8-D250-4D2D-9A7B-1F66BF37A9CB}" type="presOf" srcId="{175FAA91-87A0-46E9-8D40-CD4E99B48537}" destId="{CEF14DDA-9A99-4EA7-BB60-893CA48ED16E}" srcOrd="0" destOrd="0" presId="urn:microsoft.com/office/officeart/2005/8/layout/cycle7"/>
    <dgm:cxn modelId="{54850301-9873-47A3-934F-C43DA45B8449}" srcId="{175FAA91-87A0-46E9-8D40-CD4E99B48537}" destId="{21AD32A2-0894-47A8-B91F-DF12D70542E2}" srcOrd="3" destOrd="0" parTransId="{36E0364D-A98D-4C78-AF6B-F1CA28F5B267}" sibTransId="{CA96179F-E97A-480E-8D82-DC76021B5DED}"/>
    <dgm:cxn modelId="{A6453B13-F339-45B2-BA59-BF6BC9AEF99F}" type="presOf" srcId="{C6D6AB15-3CCE-4308-AE8C-2AD3148FA3B8}" destId="{7F8A13BE-F5D2-4F64-AA91-36997D4E59DD}" srcOrd="0" destOrd="0" presId="urn:microsoft.com/office/officeart/2005/8/layout/cycle7"/>
    <dgm:cxn modelId="{1B5FF66F-2FC3-4FCF-A41B-936016DC798F}" type="presOf" srcId="{B002219B-A9D1-4075-984E-032B1C9CB698}" destId="{9FA351EB-8521-4A82-889F-FDC7A789DDEB}" srcOrd="0" destOrd="0" presId="urn:microsoft.com/office/officeart/2005/8/layout/cycle7"/>
    <dgm:cxn modelId="{7C3A0FC9-4072-4A15-8C8E-5B1B31637420}" type="presParOf" srcId="{CEF14DDA-9A99-4EA7-BB60-893CA48ED16E}" destId="{7F8A13BE-F5D2-4F64-AA91-36997D4E59DD}" srcOrd="0" destOrd="0" presId="urn:microsoft.com/office/officeart/2005/8/layout/cycle7"/>
    <dgm:cxn modelId="{C0598966-C154-4BBA-80B2-6FBFAC4098B1}" type="presParOf" srcId="{CEF14DDA-9A99-4EA7-BB60-893CA48ED16E}" destId="{831D3F1B-CE39-40BF-BEC0-D667EA281266}" srcOrd="1" destOrd="0" presId="urn:microsoft.com/office/officeart/2005/8/layout/cycle7"/>
    <dgm:cxn modelId="{F9805339-32F5-4CE5-9EA9-23C48AF3633F}" type="presParOf" srcId="{831D3F1B-CE39-40BF-BEC0-D667EA281266}" destId="{A91F3A3A-598A-4503-B92D-58A975A1541D}" srcOrd="0" destOrd="0" presId="urn:microsoft.com/office/officeart/2005/8/layout/cycle7"/>
    <dgm:cxn modelId="{C8119AA2-E8C0-46BE-ADE2-CF88B4413A66}" type="presParOf" srcId="{CEF14DDA-9A99-4EA7-BB60-893CA48ED16E}" destId="{9FA351EB-8521-4A82-889F-FDC7A789DDEB}" srcOrd="2" destOrd="0" presId="urn:microsoft.com/office/officeart/2005/8/layout/cycle7"/>
    <dgm:cxn modelId="{D6098CBD-961D-4DB5-9D4F-65F951C690EF}" type="presParOf" srcId="{CEF14DDA-9A99-4EA7-BB60-893CA48ED16E}" destId="{E5B8C28D-66A7-41A6-B881-09D17EC70754}" srcOrd="3" destOrd="0" presId="urn:microsoft.com/office/officeart/2005/8/layout/cycle7"/>
    <dgm:cxn modelId="{EAB3514F-5B88-45AB-8C2B-39D6595BC144}" type="presParOf" srcId="{E5B8C28D-66A7-41A6-B881-09D17EC70754}" destId="{D82B151A-CB08-4D0F-A8B1-07020AC64536}" srcOrd="0" destOrd="0" presId="urn:microsoft.com/office/officeart/2005/8/layout/cycle7"/>
    <dgm:cxn modelId="{F1DB91D5-55D3-4DFD-B5E4-79C16CE6917B}" type="presParOf" srcId="{CEF14DDA-9A99-4EA7-BB60-893CA48ED16E}" destId="{BC375D04-1A1D-413D-AFEF-81B1BC792A18}" srcOrd="4" destOrd="0" presId="urn:microsoft.com/office/officeart/2005/8/layout/cycle7"/>
    <dgm:cxn modelId="{4B990DBE-200E-41A4-9ADD-37B1B7DB0E43}" type="presParOf" srcId="{CEF14DDA-9A99-4EA7-BB60-893CA48ED16E}" destId="{104140F6-6AB5-4354-A250-5122043E400A}" srcOrd="5" destOrd="0" presId="urn:microsoft.com/office/officeart/2005/8/layout/cycle7"/>
    <dgm:cxn modelId="{F2AE5CC2-CF1B-4A46-9A95-93CB5181D36E}" type="presParOf" srcId="{104140F6-6AB5-4354-A250-5122043E400A}" destId="{8BEE5558-DE82-4309-899E-D28988C58C8A}" srcOrd="0" destOrd="0" presId="urn:microsoft.com/office/officeart/2005/8/layout/cycle7"/>
    <dgm:cxn modelId="{C7C965BB-486F-43B1-A20D-0D34F93297DF}" type="presParOf" srcId="{CEF14DDA-9A99-4EA7-BB60-893CA48ED16E}" destId="{09C27F52-92D6-4203-95F8-669B7A0C099A}" srcOrd="6" destOrd="0" presId="urn:microsoft.com/office/officeart/2005/8/layout/cycle7"/>
    <dgm:cxn modelId="{FDE6B187-6BCD-427C-8DFD-4586D0F68FDD}" type="presParOf" srcId="{CEF14DDA-9A99-4EA7-BB60-893CA48ED16E}" destId="{D324EEFF-CFBA-42F9-ACA4-98D7D0FB1364}" srcOrd="7" destOrd="0" presId="urn:microsoft.com/office/officeart/2005/8/layout/cycle7"/>
    <dgm:cxn modelId="{49C13BE2-7FF6-4238-922E-477CC5B74413}" type="presParOf" srcId="{D324EEFF-CFBA-42F9-ACA4-98D7D0FB1364}" destId="{B7DA5BAD-C563-4280-AC23-7FA0A3927636}" srcOrd="0" destOrd="0" presId="urn:microsoft.com/office/officeart/2005/8/layout/cycle7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96D13EE-BCA4-4158-A42D-2939FF123DC9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84D5628-4AD9-4A7F-B5B8-53DC94170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Citations!!!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C4B5F7-9F68-418E-9F3B-2873BE9A9E63}" type="slidenum">
              <a:rPr lang="en-US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Combine with two subsequent slides. 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81641D-C4A1-4760-A4AC-F03757A44FD1}" type="slidenum">
              <a:rPr lang="en-US">
                <a:cs typeface="Arial" charset="0"/>
              </a:rPr>
              <a:pPr/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support for oFPS hypothesis: Walker, Davis, and Paschall: infusion of drugs that block the glutamate receptors and findings on the role of the basolateral nucleus and the medial nucleus in the amygdala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8767E1-A6EB-48B9-9334-26F693A9437C}" type="slidenum">
              <a:rPr lang="en-US">
                <a:cs typeface="Arial" charset="0"/>
              </a:rPr>
              <a:pPr/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5C841A-202C-445F-819E-246DAC25CEB5}" type="slidenum">
              <a:rPr lang="en-US">
                <a:cs typeface="Arial" charset="0"/>
              </a:rPr>
              <a:pPr/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CD992A-31DC-4123-9A0D-580FAC04FA9F}" type="slidenum">
              <a:rPr lang="en-US">
                <a:cs typeface="Arial" charset="0"/>
              </a:rPr>
              <a:pPr/>
              <a:t>17</a:t>
            </a:fld>
            <a:endParaRPr lang="en-US">
              <a:cs typeface="Arial" charset="0"/>
            </a:endParaRPr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268D00-B02A-4FFE-850C-151B5CF52208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Need to first be able to simulate LES </a:t>
            </a:r>
          </a:p>
          <a:p>
            <a:pPr>
              <a:spcBef>
                <a:spcPct val="0"/>
              </a:spcBef>
            </a:pPr>
            <a:r>
              <a:rPr lang="en-US" smtClean="0"/>
              <a:t>% change in startle amplitude = % startle difference between first phase and second phase of both DLD and DD session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Startle ampltidue difference between 2</a:t>
            </a:r>
            <a:r>
              <a:rPr lang="en-US" baseline="30000" smtClean="0"/>
              <a:t>nd</a:t>
            </a:r>
            <a:r>
              <a:rPr lang="en-US" smtClean="0"/>
              <a:t> and 1</a:t>
            </a:r>
            <a:r>
              <a:rPr lang="en-US" baseline="30000" smtClean="0"/>
              <a:t>st</a:t>
            </a:r>
            <a:r>
              <a:rPr lang="en-US" smtClean="0"/>
              <a:t> phase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You can see the light phase elicited a greater startle reponsse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(rats exposed to DLD testing demonstrated greater difference in startle startle)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E68210-AD7D-4286-AE3A-370219AB56F1}" type="slidenum">
              <a:rPr lang="en-US">
                <a:cs typeface="Arial" charset="0"/>
              </a:rPr>
              <a:pPr/>
              <a:t>23</a:t>
            </a:fld>
            <a:endParaRPr lang="en-US"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Neural circuitry of fear and anxiety.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383ABF-2B79-4639-B21E-BA0B39C0C285}" type="slidenum">
              <a:rPr lang="en-US">
                <a:cs typeface="Arial" charset="0"/>
              </a:rPr>
              <a:pPr/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92667" y="1524000"/>
            <a:ext cx="8724053" cy="2032000"/>
          </a:xfrm>
          <a:ln>
            <a:noFill/>
          </a:ln>
        </p:spPr>
        <p:txBody>
          <a:bodyPr tIns="0" rIns="2032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92667" y="3587262"/>
            <a:ext cx="8727440" cy="1947333"/>
          </a:xfrm>
        </p:spPr>
        <p:txBody>
          <a:bodyPr lIns="0" rIns="20320"/>
          <a:lstStyle>
            <a:lvl1pPr marL="0" marR="50799" indent="0" algn="r">
              <a:buNone/>
              <a:defRPr>
                <a:solidFill>
                  <a:schemeClr val="tx1"/>
                </a:solidFill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426F6-56C3-4D1A-B0A5-5AFBFEC2C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517900" y="1231900"/>
            <a:ext cx="5842000" cy="45720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893175" y="5954713"/>
            <a:ext cx="173038" cy="173037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1113" y="6462713"/>
            <a:ext cx="10182226" cy="11572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868863" y="6910388"/>
            <a:ext cx="5291137" cy="7096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307774"/>
            <a:ext cx="2458720" cy="1758468"/>
          </a:xfrm>
        </p:spPr>
        <p:txBody>
          <a:bodyPr lIns="50799" rIns="50799" bIns="50799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3143094"/>
            <a:ext cx="2455333" cy="2421467"/>
          </a:xfrm>
        </p:spPr>
        <p:txBody>
          <a:bodyPr lIns="71119" rIns="50799"/>
          <a:lstStyle>
            <a:lvl1pPr marL="0" indent="0" algn="l">
              <a:spcBef>
                <a:spcPts val="278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73103" y="1332797"/>
            <a:ext cx="5130800" cy="43688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4138" y="7062788"/>
            <a:ext cx="677862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4EABE-8C56-484A-B46D-90B588C50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5C28-649D-4C4E-95DE-580D50FD2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016002"/>
            <a:ext cx="2286000" cy="579084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16002"/>
            <a:ext cx="6688667" cy="57908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2DFC2-963B-438E-A122-39FC780A7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77D60-2F20-4DE8-A3B5-3254F02C8D7C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48BBB-862E-47E9-A632-674FC008B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F0142-E236-4A0E-9550-28B236EEC455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0D0D-4DB3-436A-83D8-7FED67B4C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9F353-0E64-4589-A0A6-9D06E18E7CBA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247B5-3F1D-4225-B90E-3BAFBD6F3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ADA0C-3F80-45D7-BFC0-A6288A76F39F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33508-EA72-4CBF-B458-FAB99C86E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DB12-E116-44BB-88B9-57959D8EACA1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945B-95FA-45F5-8CF3-B04E6E8DC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5EFC7-2E73-4245-BF25-BA284CF2F47C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A858-3C0A-4066-AD39-E4852F117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CA7E-43EF-4E6B-A871-2E47719FC58C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8AF39-EA45-45C5-AB45-D612E4774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8509-595D-412A-9C91-A7DF570E6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957F-0D2E-4F24-9DEB-77A13C0D573A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CB04-0B96-4556-B8D6-8D3CD2009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CC655-2616-482E-B14C-DF072E6D4F45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DA6E-295C-4519-A6F2-4CC378236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712E4-E74B-4CE5-9CDC-9B55D0544E0A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1187B-3E31-4B48-940A-C4BE3029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F8EC-ED6C-4A45-9FB4-008DFB10386E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BC4C-8041-4FD7-A526-50159A261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2025C-1B85-42D0-84BF-AC9BED722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80" y="1463040"/>
            <a:ext cx="8636000" cy="1513840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280" y="3005182"/>
            <a:ext cx="8636000" cy="1677458"/>
          </a:xfrm>
        </p:spPr>
        <p:txBody>
          <a:bodyPr lIns="50799" rIns="50799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28781-D1B8-4455-A9A4-00A23950A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127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133428"/>
            <a:ext cx="4487333" cy="492760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133428"/>
            <a:ext cx="4487333" cy="492760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02C5-9017-478E-BB61-EEA65EE32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61387"/>
            <a:ext cx="4489098" cy="732613"/>
          </a:xfrm>
        </p:spPr>
        <p:txBody>
          <a:bodyPr lIns="50799" tIns="0" rIns="50799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61140" y="2066397"/>
            <a:ext cx="4490861" cy="727603"/>
          </a:xfrm>
        </p:spPr>
        <p:txBody>
          <a:bodyPr lIns="50799" tIns="0" rIns="50799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94000"/>
            <a:ext cx="4489098" cy="4273022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2794000"/>
            <a:ext cx="4490861" cy="4273022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7BC8B-8D79-46A5-BCF4-C0FB19EBF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228667" cy="1270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34D12-89D9-4104-AEF9-A9F46B4C8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40AE8-DCA1-4DDD-A94B-507EFB2B1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1502"/>
            <a:ext cx="3048000" cy="1291167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862667"/>
            <a:ext cx="3048000" cy="5080000"/>
          </a:xfrm>
        </p:spPr>
        <p:txBody>
          <a:bodyPr lIns="20320" rIns="20320"/>
          <a:lstStyle>
            <a:lvl1pPr marL="0" indent="0" algn="l">
              <a:buNone/>
              <a:defRPr sz="16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72278" y="1862667"/>
            <a:ext cx="5679722" cy="5080000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7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BFF0-EF2C-48D2-92C9-3B1869EEE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113" y="-7938"/>
            <a:ext cx="10182226" cy="11572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68863" y="-7938"/>
            <a:ext cx="5291137" cy="7096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599" tIns="50799" rIns="101599" bIns="50799"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508000" y="782638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799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08000" y="2151063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63863" y="7062788"/>
            <a:ext cx="3724275" cy="40481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05863" y="7062788"/>
            <a:ext cx="846137" cy="40481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 smtClean="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9250FC9-6492-4094-BBC2-9BD3C2389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0638" y="225425"/>
            <a:ext cx="10199688" cy="72072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2" r:id="rId2"/>
    <p:sldLayoutId id="2147483791" r:id="rId3"/>
    <p:sldLayoutId id="2147483805" r:id="rId4"/>
    <p:sldLayoutId id="2147483790" r:id="rId5"/>
    <p:sldLayoutId id="2147483789" r:id="rId6"/>
    <p:sldLayoutId id="2147483788" r:id="rId7"/>
    <p:sldLayoutId id="2147483787" r:id="rId8"/>
    <p:sldLayoutId id="2147483786" r:id="rId9"/>
    <p:sldLayoutId id="2147483806" r:id="rId10"/>
    <p:sldLayoutId id="2147483785" r:id="rId11"/>
    <p:sldLayoutId id="214748378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Calibri" pitchFamily="34" charset="0"/>
        </a:defRPr>
      </a:lvl9pPr>
    </p:titleStyle>
    <p:bodyStyle>
      <a:lvl1pPr marL="303213" indent="-303213" algn="l" rtl="0" fontAlgn="base">
        <a:spcBef>
          <a:spcPct val="20000"/>
        </a:spcBef>
        <a:spcAft>
          <a:spcPct val="0"/>
        </a:spcAft>
        <a:buClr>
          <a:srgbClr val="54A838"/>
        </a:buClr>
        <a:buSzPct val="95000"/>
        <a:buFont typeface="Wingdings 2" pitchFamily="18" charset="2"/>
        <a:buChar char=""/>
        <a:defRPr sz="2900" kern="1200">
          <a:solidFill>
            <a:srgbClr val="181818"/>
          </a:solidFill>
          <a:latin typeface="+mj-lt"/>
          <a:ea typeface="+mn-ea"/>
          <a:cs typeface="+mn-cs"/>
        </a:defRPr>
      </a:lvl1pPr>
      <a:lvl2pPr marL="7096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rgbClr val="181818"/>
          </a:solidFill>
          <a:latin typeface="+mj-lt"/>
          <a:ea typeface="+mn-ea"/>
          <a:cs typeface="+mn-cs"/>
        </a:defRPr>
      </a:lvl2pPr>
      <a:lvl3pPr marL="101441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300" kern="1200">
          <a:solidFill>
            <a:srgbClr val="181818"/>
          </a:solidFill>
          <a:latin typeface="+mj-lt"/>
          <a:ea typeface="+mn-ea"/>
          <a:cs typeface="+mn-cs"/>
        </a:defRPr>
      </a:lvl3pPr>
      <a:lvl4pPr marL="1319213" indent="-233363" algn="l" rtl="0" fontAlgn="base">
        <a:spcBef>
          <a:spcPct val="20000"/>
        </a:spcBef>
        <a:spcAft>
          <a:spcPct val="0"/>
        </a:spcAft>
        <a:buClr>
          <a:srgbClr val="54A838"/>
        </a:buClr>
        <a:buSzPct val="65000"/>
        <a:buFont typeface="Wingdings 2" pitchFamily="18" charset="2"/>
        <a:buChar char=""/>
        <a:defRPr sz="2200" kern="1200">
          <a:solidFill>
            <a:srgbClr val="181818"/>
          </a:solidFill>
          <a:latin typeface="+mj-lt"/>
          <a:ea typeface="+mn-ea"/>
          <a:cs typeface="+mn-cs"/>
        </a:defRPr>
      </a:lvl4pPr>
      <a:lvl5pPr marL="1624013" indent="-233363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200" kern="1200">
          <a:solidFill>
            <a:srgbClr val="181818"/>
          </a:solidFill>
          <a:latin typeface="+mj-lt"/>
          <a:ea typeface="+mn-ea"/>
          <a:cs typeface="+mn-cs"/>
        </a:defRPr>
      </a:lvl5pPr>
      <a:lvl6pPr marL="1930381" indent="-23367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579" indent="-20319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38376" indent="-203198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indent="-20319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7CBC7A9-283D-47E1-82AF-615A715ABAD5}" type="datetimeFigureOut">
              <a:rPr lang="en-US"/>
              <a:pPr>
                <a:defRPr/>
              </a:pPr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863" y="7062788"/>
            <a:ext cx="321627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863" y="7062788"/>
            <a:ext cx="2370137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C9157DE-4C47-4E7A-8F1E-96F19BABB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1" r:id="rId3"/>
    <p:sldLayoutId id="2147483800" r:id="rId4"/>
    <p:sldLayoutId id="2147483799" r:id="rId5"/>
    <p:sldLayoutId id="2147483798" r:id="rId6"/>
    <p:sldLayoutId id="2147483797" r:id="rId7"/>
    <p:sldLayoutId id="2147483796" r:id="rId8"/>
    <p:sldLayoutId id="2147483795" r:id="rId9"/>
    <p:sldLayoutId id="2147483794" r:id="rId10"/>
    <p:sldLayoutId id="21474837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38175" y="1203325"/>
            <a:ext cx="8583613" cy="1293813"/>
          </a:xfrm>
        </p:spPr>
        <p:txBody>
          <a:bodyPr rIns="0" anchor="t"/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The Effects of Medial </a:t>
            </a:r>
            <a:r>
              <a:rPr lang="en-US" sz="4300" dirty="0" err="1">
                <a:solidFill>
                  <a:srgbClr val="000000"/>
                </a:solidFill>
                <a:latin typeface="Arial" pitchFamily="34" charset="0"/>
              </a:rPr>
              <a:t>Amygdala</a:t>
            </a:r>
            <a:r>
              <a:rPr lang="en-US" sz="4300" dirty="0">
                <a:solidFill>
                  <a:srgbClr val="000000"/>
                </a:solidFill>
                <a:latin typeface="Arial" pitchFamily="34" charset="0"/>
              </a:rPr>
              <a:t> Lesions on Fear and Anxiety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52575" y="2727325"/>
            <a:ext cx="6737350" cy="4240213"/>
          </a:xfrm>
        </p:spPr>
        <p:txBody>
          <a:bodyPr tIns="0" rIns="0" bIns="0">
            <a:normAutofit/>
          </a:bodyPr>
          <a:lstStyle/>
          <a:p>
            <a:pPr marR="0">
              <a:lnSpc>
                <a:spcPct val="85000"/>
              </a:lnSpc>
              <a:spcBef>
                <a:spcPct val="0"/>
              </a:spcBef>
            </a:pPr>
            <a:endParaRPr lang="en-US" sz="2700" smtClean="0">
              <a:solidFill>
                <a:srgbClr val="000000"/>
              </a:solidFill>
              <a:latin typeface="Arial" charset="0"/>
            </a:endParaRPr>
          </a:p>
          <a:p>
            <a:pPr marR="0" algn="l">
              <a:lnSpc>
                <a:spcPct val="85000"/>
              </a:lnSpc>
              <a:spcBef>
                <a:spcPct val="0"/>
              </a:spcBef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Rachel Bergman, Eileen Gongon, David Handsman, Saheela Ibraheem, Eileen Jiang, Nikhil Keny, Wendy Wei, Caresse Yan, Annie Yang, Sabrina Zeller, Allen Zheng, Linda Zhong</a:t>
            </a:r>
            <a:endParaRPr lang="en-US" smtClean="0"/>
          </a:p>
          <a:p>
            <a:pPr marR="0" algn="l">
              <a:lnSpc>
                <a:spcPct val="85000"/>
              </a:lnSpc>
              <a:spcBef>
                <a:spcPct val="0"/>
              </a:spcBef>
            </a:pPr>
            <a:endParaRPr lang="en-US" sz="2700" smtClean="0">
              <a:solidFill>
                <a:srgbClr val="000000"/>
              </a:solidFill>
              <a:latin typeface="Arial" charset="0"/>
            </a:endParaRPr>
          </a:p>
          <a:p>
            <a:pPr marR="0" algn="l">
              <a:lnSpc>
                <a:spcPct val="85000"/>
              </a:lnSpc>
              <a:spcBef>
                <a:spcPct val="0"/>
              </a:spcBef>
            </a:pPr>
            <a:r>
              <a:rPr lang="en-US" sz="2700" smtClean="0">
                <a:solidFill>
                  <a:srgbClr val="000000"/>
                </a:solidFill>
                <a:latin typeface="Arial" charset="0"/>
              </a:rPr>
              <a:t>New Jersey Governor’s School of Sciences 2010</a:t>
            </a:r>
            <a:endParaRPr lang="en-US" smtClean="0"/>
          </a:p>
          <a:p>
            <a:pPr marR="0">
              <a:lnSpc>
                <a:spcPct val="85000"/>
              </a:lnSpc>
              <a:spcBef>
                <a:spcPct val="0"/>
              </a:spcBef>
            </a:pPr>
            <a:endParaRPr lang="en-US" sz="2700" smtClean="0">
              <a:solidFill>
                <a:srgbClr val="000000"/>
              </a:solidFill>
              <a:latin typeface="'Times New Roman'"/>
            </a:endParaRPr>
          </a:p>
          <a:p>
            <a:pPr marR="0" algn="l">
              <a:lnSpc>
                <a:spcPct val="85000"/>
              </a:lnSpc>
              <a:spcBef>
                <a:spcPct val="0"/>
              </a:spcBef>
            </a:pPr>
            <a:r>
              <a:rPr lang="en-US" sz="2700" b="1" smtClean="0">
                <a:solidFill>
                  <a:srgbClr val="000000"/>
                </a:solidFill>
                <a:latin typeface="'Times New Roman'"/>
              </a:rPr>
              <a:t>Q: </a:t>
            </a:r>
            <a:r>
              <a:rPr lang="en-US" sz="2700" smtClean="0">
                <a:solidFill>
                  <a:srgbClr val="000000"/>
                </a:solidFill>
                <a:latin typeface="'Times New Roman'"/>
              </a:rPr>
              <a:t>How Many Rats does it take to screw in a light bulb?</a:t>
            </a:r>
          </a:p>
        </p:txBody>
      </p:sp>
      <p:pic>
        <p:nvPicPr>
          <p:cNvPr id="27651" name="Picture 2" descr="http://images.clipartof.com/thumbnails/102673-Royalty-Free-RF-Clipart-Illustration-Of-A-Shrugging-Confused-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2800" y="5791200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292100" y="762000"/>
            <a:ext cx="9664700" cy="914400"/>
          </a:xfrm>
        </p:spPr>
        <p:txBody>
          <a:bodyPr tIns="0" anchor="t"/>
          <a:lstStyle/>
          <a:p>
            <a:pPr>
              <a:lnSpc>
                <a:spcPct val="95000"/>
              </a:lnSpc>
            </a:pPr>
            <a:r>
              <a:rPr lang="en-US" sz="4800" smtClean="0">
                <a:solidFill>
                  <a:srgbClr val="000000"/>
                </a:solidFill>
                <a:latin typeface="Arial" charset="0"/>
                <a:cs typeface="Arial" charset="0"/>
              </a:rPr>
              <a:t>Hypothesis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7118350" cy="2438400"/>
          </a:xfrm>
        </p:spPr>
        <p:txBody>
          <a:bodyPr lIns="0" tIns="0" rIns="0" bIns="0">
            <a:normAutofit lnSpcReduction="10000"/>
          </a:bodyPr>
          <a:lstStyle/>
          <a:p>
            <a:pPr marL="457200" lvl="1" indent="-34290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3500" dirty="0" smtClean="0">
                <a:solidFill>
                  <a:srgbClr val="000000"/>
                </a:solidFill>
              </a:rPr>
              <a:t>Lesions </a:t>
            </a:r>
            <a:r>
              <a:rPr lang="en-US" sz="3500" dirty="0">
                <a:solidFill>
                  <a:srgbClr val="000000"/>
                </a:solidFill>
              </a:rPr>
              <a:t>in the medial nuclei would be expected to result in: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  <a:p>
            <a:pPr marL="857250" lvl="2" indent="-28575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3500" dirty="0">
                <a:solidFill>
                  <a:srgbClr val="000000"/>
                </a:solidFill>
              </a:rPr>
              <a:t>decrease in startle response in the experiments involving </a:t>
            </a:r>
            <a:r>
              <a:rPr lang="en-US" sz="3500" dirty="0" err="1">
                <a:solidFill>
                  <a:srgbClr val="000000"/>
                </a:solidFill>
              </a:rPr>
              <a:t>oFPS</a:t>
            </a:r>
            <a:r>
              <a:rPr lang="en-US" sz="3500" dirty="0">
                <a:solidFill>
                  <a:srgbClr val="000000"/>
                </a:solidFill>
              </a:rPr>
              <a:t>, LES, and </a:t>
            </a:r>
            <a:r>
              <a:rPr lang="en-US" sz="3500" dirty="0" smtClean="0">
                <a:solidFill>
                  <a:srgbClr val="000000"/>
                </a:solidFill>
              </a:rPr>
              <a:t>APS</a:t>
            </a:r>
            <a:endParaRPr lang="en-US" sz="35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44067">
            <a:off x="461963" y="4857750"/>
            <a:ext cx="1138237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8061220">
            <a:off x="1258888" y="4784725"/>
            <a:ext cx="222250" cy="457200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2110713">
            <a:off x="1163638" y="4684713"/>
            <a:ext cx="420687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6885699">
            <a:off x="1175543" y="4517232"/>
            <a:ext cx="220663" cy="533400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2107848">
            <a:off x="3197225" y="4802188"/>
            <a:ext cx="112713" cy="530225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rot="12107848">
            <a:off x="3121025" y="4802188"/>
            <a:ext cx="112713" cy="530225"/>
          </a:xfrm>
          <a:prstGeom prst="triangl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921" name="Group 11"/>
          <p:cNvGrpSpPr>
            <a:grpSpLocks/>
          </p:cNvGrpSpPr>
          <p:nvPr/>
        </p:nvGrpSpPr>
        <p:grpSpPr bwMode="auto">
          <a:xfrm>
            <a:off x="127000" y="3886200"/>
            <a:ext cx="10109200" cy="3649663"/>
            <a:chOff x="127000" y="3886200"/>
            <a:chExt cx="10109144" cy="3648986"/>
          </a:xfrm>
        </p:grpSpPr>
        <p:sp>
          <p:nvSpPr>
            <p:cNvPr id="13" name="Isosceles Triangle 12"/>
            <p:cNvSpPr/>
            <p:nvPr/>
          </p:nvSpPr>
          <p:spPr>
            <a:xfrm>
              <a:off x="2878123" y="5249610"/>
              <a:ext cx="1101719" cy="677736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La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571975" y="3979846"/>
              <a:ext cx="846133" cy="8459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Ce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84962" y="6324148"/>
              <a:ext cx="3251182" cy="1211038"/>
            </a:xfrm>
            <a:prstGeom prst="rect">
              <a:avLst/>
            </a:prstGeom>
            <a:noFill/>
          </p:spPr>
          <p:txBody>
            <a:bodyPr wrap="none" lIns="101599" tIns="50799" rIns="101599" bIns="50799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slowly-developing,</a:t>
              </a:r>
            </a:p>
            <a:p>
              <a:pPr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sustained fear response:</a:t>
              </a:r>
            </a:p>
            <a:p>
              <a:pPr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“anxiety”</a:t>
              </a:r>
              <a:endPara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1975" y="6732060"/>
              <a:ext cx="931858" cy="67773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BNST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587970" y="4233799"/>
              <a:ext cx="1523992" cy="338074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587970" y="6901890"/>
              <a:ext cx="1523992" cy="33807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7000" y="5387696"/>
              <a:ext cx="1523992" cy="841219"/>
            </a:xfrm>
            <a:prstGeom prst="rect">
              <a:avLst/>
            </a:prstGeom>
          </p:spPr>
          <p:txBody>
            <a:bodyPr lIns="101599" tIns="50799" rIns="101599" bIns="50799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sensory </a:t>
              </a:r>
            </a:p>
            <a:p>
              <a:pPr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input</a:t>
              </a:r>
              <a:endPara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19009690">
              <a:off x="3651230" y="4943279"/>
              <a:ext cx="1028694" cy="33807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41837" y="5419441"/>
              <a:ext cx="761996" cy="774556"/>
            </a:xfrm>
            <a:custGeom>
              <a:avLst/>
              <a:gdLst>
                <a:gd name="connsiteX0" fmla="*/ 109728 w 877824"/>
                <a:gd name="connsiteY0" fmla="*/ 475488 h 1307592"/>
                <a:gd name="connsiteX1" fmla="*/ 109728 w 877824"/>
                <a:gd name="connsiteY1" fmla="*/ 667512 h 1307592"/>
                <a:gd name="connsiteX2" fmla="*/ 310896 w 877824"/>
                <a:gd name="connsiteY2" fmla="*/ 667512 h 1307592"/>
                <a:gd name="connsiteX3" fmla="*/ 0 w 877824"/>
                <a:gd name="connsiteY3" fmla="*/ 1097280 h 1307592"/>
                <a:gd name="connsiteX4" fmla="*/ 484632 w 877824"/>
                <a:gd name="connsiteY4" fmla="*/ 1307592 h 1307592"/>
                <a:gd name="connsiteX5" fmla="*/ 877824 w 877824"/>
                <a:gd name="connsiteY5" fmla="*/ 649224 h 1307592"/>
                <a:gd name="connsiteX6" fmla="*/ 868680 w 877824"/>
                <a:gd name="connsiteY6" fmla="*/ 274320 h 1307592"/>
                <a:gd name="connsiteX7" fmla="*/ 256032 w 877824"/>
                <a:gd name="connsiteY7" fmla="*/ 0 h 1307592"/>
                <a:gd name="connsiteX8" fmla="*/ 109728 w 877824"/>
                <a:gd name="connsiteY8" fmla="*/ 475488 h 130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824" h="1307592">
                  <a:moveTo>
                    <a:pt x="109728" y="475488"/>
                  </a:moveTo>
                  <a:lnTo>
                    <a:pt x="109728" y="667512"/>
                  </a:lnTo>
                  <a:lnTo>
                    <a:pt x="310896" y="667512"/>
                  </a:lnTo>
                  <a:lnTo>
                    <a:pt x="0" y="1097280"/>
                  </a:lnTo>
                  <a:lnTo>
                    <a:pt x="484632" y="1307592"/>
                  </a:lnTo>
                  <a:lnTo>
                    <a:pt x="877824" y="649224"/>
                  </a:lnTo>
                  <a:lnTo>
                    <a:pt x="868680" y="274320"/>
                  </a:lnTo>
                  <a:lnTo>
                    <a:pt x="256032" y="0"/>
                  </a:lnTo>
                  <a:lnTo>
                    <a:pt x="109728" y="47548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</a:rPr>
                <a:t>Me</a:t>
              </a:r>
              <a:endParaRPr lang="en-US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063978" y="5587684"/>
              <a:ext cx="592135" cy="339662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5400000">
              <a:off x="4826004" y="6265391"/>
              <a:ext cx="338074" cy="338136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 rot="2839221">
              <a:off x="3620367" y="6280469"/>
              <a:ext cx="1028509" cy="338136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16033363">
              <a:off x="4814098" y="4986896"/>
              <a:ext cx="338075" cy="339723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354131" y="5587684"/>
              <a:ext cx="1523992" cy="33966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42159" y="5330557"/>
              <a:ext cx="2336787" cy="841219"/>
            </a:xfrm>
            <a:prstGeom prst="rect">
              <a:avLst/>
            </a:prstGeom>
          </p:spPr>
          <p:txBody>
            <a:bodyPr lIns="101599" tIns="50799" rIns="101599" bIns="50799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pheromone/</a:t>
              </a:r>
            </a:p>
            <a:p>
              <a:pPr>
                <a:defRPr/>
              </a:pPr>
              <a:r>
                <a:rPr lang="en-US" dirty="0" err="1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allomone</a:t>
              </a: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 input</a:t>
              </a:r>
              <a:endPara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 rot="10800000">
              <a:off x="5672107" y="5587684"/>
              <a:ext cx="1777990" cy="339662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11961" y="3886200"/>
              <a:ext cx="3047983" cy="1211038"/>
            </a:xfrm>
            <a:prstGeom prst="rect">
              <a:avLst/>
            </a:prstGeom>
          </p:spPr>
          <p:txBody>
            <a:bodyPr lIns="101599" tIns="50799" rIns="101599" bIns="50799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r</a:t>
              </a: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apidly-developing, </a:t>
              </a:r>
            </a:p>
            <a:p>
              <a:pPr>
                <a:defRPr/>
              </a:pPr>
              <a:r>
                <a:rPr lang="en-US" dirty="0" err="1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phasic</a:t>
              </a: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 fear response:</a:t>
              </a:r>
            </a:p>
            <a:p>
              <a:pPr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“conditioned fear”</a:t>
              </a:r>
              <a:endPara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Experimental Process</a:t>
            </a:r>
            <a:endParaRPr lang="en-US" sz="48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32000" y="2209800"/>
            <a:ext cx="1981200" cy="99060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Medial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Amygdala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Surgery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32000" y="4343400"/>
            <a:ext cx="1981200" cy="8382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One Week Recovery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99200" y="2209800"/>
            <a:ext cx="1981200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Olfactory Fear Potentiated Startle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99200" y="4191000"/>
            <a:ext cx="19812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Light Enhanced Startle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99200" y="6019800"/>
            <a:ext cx="1981200" cy="9144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Allomone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Potentiated Startle</a:t>
            </a:r>
            <a:endParaRPr lang="en-US" sz="20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061200" y="3429000"/>
            <a:ext cx="457200" cy="6096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061200" y="5257800"/>
            <a:ext cx="457200" cy="6096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2717800" y="3352800"/>
            <a:ext cx="533400" cy="8382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Bent Arrow 25"/>
          <p:cNvSpPr/>
          <p:nvPr/>
        </p:nvSpPr>
        <p:spPr>
          <a:xfrm>
            <a:off x="4851400" y="2514600"/>
            <a:ext cx="1295400" cy="2286000"/>
          </a:xfrm>
          <a:prstGeom prst="ben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94200" y="4648200"/>
            <a:ext cx="7620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374650" y="725488"/>
            <a:ext cx="9658350" cy="1255712"/>
          </a:xfrm>
        </p:spPr>
        <p:txBody>
          <a:bodyPr tIns="0" anchor="t"/>
          <a:lstStyle/>
          <a:p>
            <a:pPr>
              <a:lnSpc>
                <a:spcPct val="95000"/>
              </a:lnSpc>
            </a:pPr>
            <a:r>
              <a:rPr lang="en-US" sz="4800" smtClean="0">
                <a:solidFill>
                  <a:srgbClr val="000000"/>
                </a:solidFill>
                <a:latin typeface="Arial" charset="0"/>
              </a:rPr>
              <a:t>Subjects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14313" y="1803400"/>
            <a:ext cx="4587875" cy="5489575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Twenty male rats, 250-300g</a:t>
            </a:r>
            <a:endParaRPr lang="en-US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Unlimited access to standard rat chow and water</a:t>
            </a:r>
            <a:endParaRPr lang="en-US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Housed individually in clear plastic cages</a:t>
            </a:r>
            <a:endParaRPr lang="en-US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smtClean="0">
                <a:solidFill>
                  <a:srgbClr val="000000"/>
                </a:solidFill>
              </a:rPr>
              <a:t>3 groups: control, sham, and lesion</a:t>
            </a:r>
          </a:p>
        </p:txBody>
      </p:sp>
      <p:pic>
        <p:nvPicPr>
          <p:cNvPr id="41987" name="Picture 2" descr="http://www.animalresearch.info/_uploads/imgpool/1whiteratstanding200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0" y="1600200"/>
            <a:ext cx="3582988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" y="1541463"/>
            <a:ext cx="867727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279400" y="762000"/>
            <a:ext cx="9664700" cy="914400"/>
          </a:xfrm>
        </p:spPr>
        <p:txBody>
          <a:bodyPr tIns="0" anchor="t"/>
          <a:lstStyle/>
          <a:p>
            <a:pPr>
              <a:lnSpc>
                <a:spcPct val="95000"/>
              </a:lnSpc>
            </a:pPr>
            <a:r>
              <a:rPr lang="en-US" sz="4800" smtClean="0">
                <a:solidFill>
                  <a:srgbClr val="000000"/>
                </a:solidFill>
                <a:latin typeface="Arial" charset="0"/>
              </a:rPr>
              <a:t>Startle Chamber Apparatus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685800"/>
            <a:ext cx="9672637" cy="1247775"/>
          </a:xfrm>
        </p:spPr>
        <p:txBody>
          <a:bodyPr tIns="0" anchor="t"/>
          <a:lstStyle/>
          <a:p>
            <a:pPr>
              <a:lnSpc>
                <a:spcPct val="95000"/>
              </a:lnSpc>
            </a:pPr>
            <a:r>
              <a:rPr lang="en-US" sz="4800" smtClean="0">
                <a:solidFill>
                  <a:srgbClr val="000000"/>
                </a:solidFill>
                <a:latin typeface="Arial" charset="0"/>
              </a:rPr>
              <a:t>Olfactory Fear Potentiated Startle Procedures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1693333" y="2494844"/>
          <a:ext cx="6773333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3200" y="152400"/>
            <a:ext cx="4800600" cy="461963"/>
          </a:xfrm>
          <a:prstGeom prst="rect">
            <a:avLst/>
          </a:prstGeom>
          <a:solidFill>
            <a:schemeClr val="tx1">
              <a:lumMod val="1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EXPERIMENT 1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8"/>
          <p:cNvSpPr>
            <a:spLocks noGrp="1"/>
          </p:cNvSpPr>
          <p:nvPr>
            <p:ph type="title"/>
          </p:nvPr>
        </p:nvSpPr>
        <p:spPr>
          <a:xfrm>
            <a:off x="127000" y="914400"/>
            <a:ext cx="9144000" cy="1270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43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4800" dirty="0" smtClean="0">
                <a:solidFill>
                  <a:srgbClr val="000000"/>
                </a:solidFill>
                <a:latin typeface="Arial" pitchFamily="34" charset="0"/>
              </a:rPr>
              <a:t> Analysis: Olfactory Fear Potentiated Startle</a:t>
            </a:r>
            <a:endParaRPr lang="en-US" sz="4800" dirty="0" smtClean="0"/>
          </a:p>
        </p:txBody>
      </p:sp>
      <p:sp>
        <p:nvSpPr>
          <p:cNvPr id="45058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sz="2400" smtClean="0">
                <a:solidFill>
                  <a:srgbClr val="000000"/>
                </a:solidFill>
              </a:rPr>
              <a:t>Rats’ percent potentiation during odor pulses relative to trailing no odor pulses </a:t>
            </a:r>
            <a:endParaRPr lang="en-US" sz="2400" smtClean="0"/>
          </a:p>
        </p:txBody>
      </p:sp>
      <p:graphicFrame>
        <p:nvGraphicFramePr>
          <p:cNvPr id="5" name="Chart 4"/>
          <p:cNvGraphicFramePr/>
          <p:nvPr/>
        </p:nvGraphicFramePr>
        <p:xfrm>
          <a:off x="2032000" y="3276600"/>
          <a:ext cx="6172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632200" y="4191000"/>
            <a:ext cx="1066800" cy="1981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371475" y="762000"/>
            <a:ext cx="9661525" cy="903288"/>
          </a:xfrm>
        </p:spPr>
        <p:txBody>
          <a:bodyPr tIns="0" anchor="t"/>
          <a:lstStyle/>
          <a:p>
            <a:pPr>
              <a:lnSpc>
                <a:spcPct val="95000"/>
              </a:lnSpc>
            </a:pPr>
            <a:r>
              <a:rPr lang="en-US" sz="4800" smtClean="0">
                <a:solidFill>
                  <a:srgbClr val="000000"/>
                </a:solidFill>
                <a:latin typeface="Arial" charset="0"/>
              </a:rPr>
              <a:t>Light-Enhanced Startle Procedures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879600" y="1016000"/>
          <a:ext cx="6629400" cy="69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3200" y="152400"/>
            <a:ext cx="4800600" cy="461963"/>
          </a:xfrm>
          <a:prstGeom prst="rect">
            <a:avLst/>
          </a:prstGeom>
          <a:solidFill>
            <a:schemeClr val="tx1">
              <a:lumMod val="1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EXPERIMENT 2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990600"/>
            <a:ext cx="8636000" cy="1195388"/>
          </a:xfrm>
        </p:spPr>
        <p:txBody>
          <a:bodyPr lIns="101598" tIns="50798" rIns="101598" bIns="50798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Light-Enhanced Startle was Achieved 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36600" y="2286000"/>
          <a:ext cx="8796338" cy="5026025"/>
        </p:xfrm>
        <a:graphic>
          <a:graphicData uri="http://schemas.openxmlformats.org/presentationml/2006/ole">
            <p:oleObj spid="_x0000_s28674" name="Worksheet" r:id="rId4" imgW="5962650" imgH="2857500" progId="Excel.Sheet.8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336800" y="2514600"/>
            <a:ext cx="5257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638"/>
            <a:ext cx="9144000" cy="1270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</a:rPr>
              <a:t>AMe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 Lesions Disrupted LES</a:t>
            </a:r>
            <a:endParaRPr lang="en-US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2226" name="Text Placeholder 3"/>
          <p:cNvSpPr>
            <a:spLocks noGrp="1"/>
          </p:cNvSpPr>
          <p:nvPr>
            <p:ph type="body" idx="1"/>
          </p:nvPr>
        </p:nvSpPr>
        <p:spPr>
          <a:xfrm>
            <a:off x="508000" y="2062163"/>
            <a:ext cx="4489450" cy="731837"/>
          </a:xfrm>
        </p:spPr>
        <p:txBody>
          <a:bodyPr/>
          <a:lstStyle/>
          <a:p>
            <a:r>
              <a:rPr lang="en-US" smtClean="0">
                <a:solidFill>
                  <a:srgbClr val="181818"/>
                </a:solidFill>
              </a:rPr>
              <a:t>Sham Rats</a:t>
            </a:r>
          </a:p>
        </p:txBody>
      </p:sp>
      <p:sp>
        <p:nvSpPr>
          <p:cNvPr id="52227" name="Text Placeholder 5"/>
          <p:cNvSpPr>
            <a:spLocks noGrp="1"/>
          </p:cNvSpPr>
          <p:nvPr>
            <p:ph type="body" sz="half" idx="3"/>
          </p:nvPr>
        </p:nvSpPr>
        <p:spPr>
          <a:xfrm>
            <a:off x="5160963" y="2066925"/>
            <a:ext cx="4491037" cy="727075"/>
          </a:xfrm>
        </p:spPr>
        <p:txBody>
          <a:bodyPr/>
          <a:lstStyle/>
          <a:p>
            <a:r>
              <a:rPr lang="en-US" smtClean="0">
                <a:solidFill>
                  <a:srgbClr val="181818"/>
                </a:solidFill>
              </a:rPr>
              <a:t>Lesion Rats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</p:nvPr>
        </p:nvGraphicFramePr>
        <p:xfrm>
          <a:off x="508000" y="2794000"/>
          <a:ext cx="4489450" cy="322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5160963" y="2794000"/>
          <a:ext cx="4491037" cy="322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36600" y="60198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 Startle 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Amplitude Change is higher during DLD testing than in DDD testing for sham rats.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 Suggests 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that sham rats also experience light-enhanced startle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Arial" pitchFamily="34" charset="0"/>
              </a:rPr>
              <a:t> Lesion rat data 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cs typeface="+mn-cs"/>
              </a:rPr>
              <a:t>suggest medial </a:t>
            </a:r>
            <a:r>
              <a:rPr lang="en-US" sz="2000" dirty="0" err="1">
                <a:solidFill>
                  <a:schemeClr val="tx1">
                    <a:lumMod val="10000"/>
                  </a:schemeClr>
                </a:solidFill>
                <a:cs typeface="+mn-cs"/>
              </a:rPr>
              <a:t>amygdala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  <a:cs typeface="+mn-cs"/>
              </a:rPr>
              <a:t> lesions decrease anxiety-related startle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solidFill>
                <a:schemeClr val="tx1">
                  <a:lumMod val="1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2231" name="Picture 2" descr="http://yowussup.com/tutorials/cartoon-sun/sun_07.jpg"/>
          <p:cNvPicPr>
            <a:picLocks noChangeAspect="1" noChangeArrowheads="1"/>
          </p:cNvPicPr>
          <p:nvPr/>
        </p:nvPicPr>
        <p:blipFill>
          <a:blip r:embed="rId4"/>
          <a:srcRect l="18947" t="18057" r="17896" b="21751"/>
          <a:stretch>
            <a:fillRect/>
          </a:stretch>
        </p:blipFill>
        <p:spPr bwMode="auto">
          <a:xfrm>
            <a:off x="1193800" y="3048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2" descr="http://yowussup.com/tutorials/cartoon-sun/sun_07.jpg"/>
          <p:cNvPicPr>
            <a:picLocks noChangeAspect="1" noChangeArrowheads="1"/>
          </p:cNvPicPr>
          <p:nvPr/>
        </p:nvPicPr>
        <p:blipFill>
          <a:blip r:embed="rId4"/>
          <a:srcRect l="18947" t="18057" r="17896" b="21751"/>
          <a:stretch>
            <a:fillRect/>
          </a:stretch>
        </p:blipFill>
        <p:spPr bwMode="auto">
          <a:xfrm>
            <a:off x="5689600" y="3048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6" descr="http://www.sleepaidresource.com/image-files/moonsliver-cartoo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321519">
            <a:off x="3921125" y="3044825"/>
            <a:ext cx="6270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6" descr="http://www.sleepaidresource.com/image-files/moonsliver-cartoo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321519">
            <a:off x="8478838" y="3070225"/>
            <a:ext cx="627062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22400" y="5410200"/>
            <a:ext cx="1219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10000"/>
                  </a:schemeClr>
                </a:solidFill>
                <a:cs typeface="+mn-cs"/>
              </a:rPr>
              <a:t>L-D    D-D      </a:t>
            </a:r>
            <a:endParaRPr lang="en-US" sz="1600" dirty="0">
              <a:solidFill>
                <a:schemeClr val="tx1">
                  <a:lumMod val="10000"/>
                </a:schemeClr>
              </a:solidFill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7400" y="5410200"/>
            <a:ext cx="1219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10000"/>
                  </a:schemeClr>
                </a:solidFill>
                <a:cs typeface="+mn-cs"/>
              </a:rPr>
              <a:t>L-D    D-D      </a:t>
            </a:r>
            <a:endParaRPr lang="en-US" sz="1600" dirty="0">
              <a:solidFill>
                <a:schemeClr val="tx1">
                  <a:lumMod val="10000"/>
                </a:schemeClr>
              </a:solidFill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8200" y="5410200"/>
            <a:ext cx="1219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10000"/>
                  </a:schemeClr>
                </a:solidFill>
                <a:cs typeface="+mn-cs"/>
              </a:rPr>
              <a:t>L-D    D-D      </a:t>
            </a:r>
            <a:endParaRPr lang="en-US" sz="1600" dirty="0">
              <a:solidFill>
                <a:schemeClr val="tx1">
                  <a:lumMod val="10000"/>
                </a:schemeClr>
              </a:solidFill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47000" y="5410200"/>
            <a:ext cx="1219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10000"/>
                  </a:schemeClr>
                </a:solidFill>
                <a:cs typeface="+mn-cs"/>
              </a:rPr>
              <a:t>L-D    D-D      </a:t>
            </a:r>
            <a:endParaRPr lang="en-US" sz="1600" dirty="0">
              <a:solidFill>
                <a:schemeClr val="tx1">
                  <a:lumMod val="10000"/>
                </a:schemeClr>
              </a:solidFill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431006" y="4368006"/>
            <a:ext cx="14541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10000"/>
                  </a:schemeClr>
                </a:solidFill>
                <a:cs typeface="+mn-cs"/>
              </a:rPr>
              <a:t> % </a:t>
            </a:r>
            <a:r>
              <a:rPr lang="en-US" sz="1600" dirty="0" err="1">
                <a:solidFill>
                  <a:schemeClr val="tx1">
                    <a:lumMod val="10000"/>
                  </a:schemeClr>
                </a:solidFill>
                <a:cs typeface="+mn-cs"/>
              </a:rPr>
              <a:t>Potentiation</a:t>
            </a:r>
            <a:endParaRPr lang="en-US" sz="1600" dirty="0">
              <a:solidFill>
                <a:schemeClr val="tx1">
                  <a:lumMod val="1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7800" y="990600"/>
            <a:ext cx="25146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368300" y="762000"/>
            <a:ext cx="9664700" cy="914400"/>
          </a:xfrm>
        </p:spPr>
        <p:txBody>
          <a:bodyPr tIns="0" anchor="t"/>
          <a:lstStyle/>
          <a:p>
            <a:pPr>
              <a:lnSpc>
                <a:spcPct val="95000"/>
              </a:lnSpc>
            </a:pPr>
            <a:r>
              <a:rPr lang="en-US" sz="4800" smtClean="0">
                <a:solidFill>
                  <a:srgbClr val="000000"/>
                </a:solidFill>
                <a:latin typeface="Arial" charset="0"/>
              </a:rPr>
              <a:t>Freezing Behavior </a:t>
            </a:r>
          </a:p>
        </p:txBody>
      </p:sp>
      <p:pic>
        <p:nvPicPr>
          <p:cNvPr id="5325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3400" y="2743200"/>
            <a:ext cx="423863" cy="4810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  <p:pic>
        <p:nvPicPr>
          <p:cNvPr id="53252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5400" y="5181600"/>
            <a:ext cx="4810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9400" y="5943600"/>
            <a:ext cx="42386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1400" y="1676400"/>
            <a:ext cx="1966913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 Box 14"/>
          <p:cNvSpPr txBox="1">
            <a:spLocks noChangeArrowheads="1"/>
          </p:cNvSpPr>
          <p:nvPr/>
        </p:nvSpPr>
        <p:spPr bwMode="auto">
          <a:xfrm>
            <a:off x="1060450" y="1931988"/>
            <a:ext cx="19986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900">
                <a:solidFill>
                  <a:srgbClr val="000000"/>
                </a:solidFill>
                <a:latin typeface="Calibri" pitchFamily="34" charset="0"/>
              </a:rPr>
              <a:t>Empty</a:t>
            </a:r>
          </a:p>
        </p:txBody>
      </p:sp>
      <p:pic>
        <p:nvPicPr>
          <p:cNvPr id="53256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600" y="4343400"/>
            <a:ext cx="423863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5688" y="3276600"/>
            <a:ext cx="196691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8" name="Text Box 13"/>
          <p:cNvSpPr txBox="1">
            <a:spLocks noChangeArrowheads="1"/>
          </p:cNvSpPr>
          <p:nvPr/>
        </p:nvSpPr>
        <p:spPr bwMode="auto">
          <a:xfrm>
            <a:off x="1201738" y="3479800"/>
            <a:ext cx="16621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900">
                <a:solidFill>
                  <a:srgbClr val="000000"/>
                </a:solidFill>
                <a:latin typeface="Calibri" pitchFamily="34" charset="0"/>
              </a:rPr>
              <a:t>Gauze- Filled Container </a:t>
            </a:r>
          </a:p>
        </p:txBody>
      </p:sp>
      <p:pic>
        <p:nvPicPr>
          <p:cNvPr id="5325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3688" y="3276600"/>
            <a:ext cx="196691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0" name="Text Box 16"/>
          <p:cNvSpPr txBox="1">
            <a:spLocks noChangeArrowheads="1"/>
          </p:cNvSpPr>
          <p:nvPr/>
        </p:nvSpPr>
        <p:spPr bwMode="auto">
          <a:xfrm>
            <a:off x="4264025" y="3581400"/>
            <a:ext cx="16621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900">
                <a:solidFill>
                  <a:srgbClr val="000000"/>
                </a:solidFill>
                <a:latin typeface="Calibri" pitchFamily="34" charset="0"/>
              </a:rPr>
              <a:t>Empty</a:t>
            </a:r>
          </a:p>
        </p:txBody>
      </p:sp>
      <p:pic>
        <p:nvPicPr>
          <p:cNvPr id="53261" name="Picture 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5600" y="4876800"/>
            <a:ext cx="1966913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2" name="Text Box 16"/>
          <p:cNvSpPr txBox="1">
            <a:spLocks noChangeArrowheads="1"/>
          </p:cNvSpPr>
          <p:nvPr/>
        </p:nvSpPr>
        <p:spPr bwMode="auto">
          <a:xfrm>
            <a:off x="4311650" y="5080000"/>
            <a:ext cx="16621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900">
                <a:solidFill>
                  <a:srgbClr val="000000"/>
                </a:solidFill>
                <a:latin typeface="Calibri" pitchFamily="34" charset="0"/>
              </a:rPr>
              <a:t>Cat Hair  Filled Container</a:t>
            </a:r>
          </a:p>
        </p:txBody>
      </p:sp>
      <p:pic>
        <p:nvPicPr>
          <p:cNvPr id="53263" name="Picture 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1688" y="4876800"/>
            <a:ext cx="1966912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4" name="Text Box 13"/>
          <p:cNvSpPr txBox="1">
            <a:spLocks noChangeArrowheads="1"/>
          </p:cNvSpPr>
          <p:nvPr/>
        </p:nvSpPr>
        <p:spPr bwMode="auto">
          <a:xfrm>
            <a:off x="7297738" y="5208588"/>
            <a:ext cx="16621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900">
                <a:solidFill>
                  <a:srgbClr val="000000"/>
                </a:solidFill>
                <a:latin typeface="Calibri" pitchFamily="34" charset="0"/>
              </a:rPr>
              <a:t>Empty</a:t>
            </a:r>
          </a:p>
        </p:txBody>
      </p:sp>
      <p:pic>
        <p:nvPicPr>
          <p:cNvPr id="53265" name="Picture 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1688" y="6475413"/>
            <a:ext cx="1966912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6" name="Text Box 14"/>
          <p:cNvSpPr txBox="1">
            <a:spLocks noChangeArrowheads="1"/>
          </p:cNvSpPr>
          <p:nvPr/>
        </p:nvSpPr>
        <p:spPr bwMode="auto">
          <a:xfrm>
            <a:off x="7094538" y="6716713"/>
            <a:ext cx="199866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900">
                <a:solidFill>
                  <a:srgbClr val="000000"/>
                </a:solidFill>
                <a:latin typeface="Calibri" pitchFamily="34" charset="0"/>
              </a:rPr>
              <a:t>Gauze- Filled Container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03200" y="152400"/>
            <a:ext cx="4800600" cy="461963"/>
          </a:xfrm>
          <a:prstGeom prst="rect">
            <a:avLst/>
          </a:prstGeom>
          <a:solidFill>
            <a:schemeClr val="tx1">
              <a:lumMod val="1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EXPERIMENT 3</a:t>
            </a:r>
            <a:endParaRPr lang="en-US" dirty="0">
              <a:cs typeface="+mn-cs"/>
            </a:endParaRPr>
          </a:p>
        </p:txBody>
      </p:sp>
      <p:pic>
        <p:nvPicPr>
          <p:cNvPr id="53268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8825" y="3533775"/>
            <a:ext cx="4810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838200"/>
            <a:ext cx="9664700" cy="914400"/>
          </a:xfrm>
        </p:spPr>
        <p:txBody>
          <a:bodyPr tIns="0" anchor="t">
            <a:normAutofit fontScale="90000"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000000"/>
                </a:solidFill>
                <a:latin typeface="Arial" pitchFamily="34" charset="0"/>
              </a:rPr>
              <a:t>Why </a:t>
            </a:r>
            <a:r>
              <a:rPr lang="en-US" sz="4800" dirty="0">
                <a:solidFill>
                  <a:srgbClr val="000000"/>
                </a:solidFill>
                <a:latin typeface="Arial" pitchFamily="34" charset="0"/>
              </a:rPr>
              <a:t>Does </a:t>
            </a:r>
            <a:r>
              <a:rPr lang="en-US" sz="4800" dirty="0" smtClean="0">
                <a:solidFill>
                  <a:srgbClr val="000000"/>
                </a:solidFill>
                <a:latin typeface="Arial" pitchFamily="34" charset="0"/>
              </a:rPr>
              <a:t>Anxiety Research </a:t>
            </a:r>
            <a:r>
              <a:rPr lang="en-US" sz="4800" dirty="0">
                <a:solidFill>
                  <a:srgbClr val="000000"/>
                </a:solidFill>
                <a:latin typeface="Arial" pitchFamily="34" charset="0"/>
              </a:rPr>
              <a:t>Matter?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249238" y="1803400"/>
            <a:ext cx="8524875" cy="3892550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800" smtClean="0">
                <a:solidFill>
                  <a:srgbClr val="000000"/>
                </a:solidFill>
              </a:rPr>
              <a:t>Anxiety disorders are the </a:t>
            </a:r>
            <a:r>
              <a:rPr lang="en-US" sz="2800" u="sng" smtClean="0">
                <a:solidFill>
                  <a:srgbClr val="000000"/>
                </a:solidFill>
              </a:rPr>
              <a:t>MOST</a:t>
            </a:r>
            <a:r>
              <a:rPr lang="en-US" sz="2800" smtClean="0">
                <a:solidFill>
                  <a:srgbClr val="000000"/>
                </a:solidFill>
              </a:rPr>
              <a:t> common mental illness in the US</a:t>
            </a:r>
            <a:endParaRPr lang="en-US" sz="280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800" smtClean="0">
                <a:solidFill>
                  <a:srgbClr val="000000"/>
                </a:solidFill>
              </a:rPr>
              <a:t>18% of those 18 yrs or older (</a:t>
            </a:r>
            <a:r>
              <a:rPr lang="en-US" sz="2800" u="sng" smtClean="0">
                <a:solidFill>
                  <a:srgbClr val="000000"/>
                </a:solidFill>
              </a:rPr>
              <a:t>40 million</a:t>
            </a:r>
            <a:r>
              <a:rPr lang="en-US" sz="2800" smtClean="0">
                <a:solidFill>
                  <a:srgbClr val="000000"/>
                </a:solidFill>
              </a:rPr>
              <a:t>)</a:t>
            </a:r>
            <a:endParaRPr lang="en-US" sz="280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800" smtClean="0">
                <a:solidFill>
                  <a:srgbClr val="000000"/>
                </a:solidFill>
              </a:rPr>
              <a:t>$42 Billion/yr in medical costs </a:t>
            </a:r>
            <a:endParaRPr lang="en-US" sz="280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800" smtClean="0">
                <a:solidFill>
                  <a:srgbClr val="000000"/>
                </a:solidFill>
              </a:rPr>
              <a:t>Advancing knowledge on anxiety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800" smtClean="0">
                <a:solidFill>
                  <a:srgbClr val="000000"/>
                </a:solidFill>
              </a:rPr>
              <a:t>Animal model 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2800" smtClean="0">
              <a:solidFill>
                <a:srgbClr val="000000"/>
              </a:solidFill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2800" smtClean="0">
              <a:solidFill>
                <a:srgbClr val="000000"/>
              </a:solidFill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2800" smtClean="0">
              <a:solidFill>
                <a:srgbClr val="000000"/>
              </a:solidFill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2800" smtClean="0">
              <a:solidFill>
                <a:srgbClr val="000000"/>
              </a:solidFill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2800" smtClean="0">
              <a:solidFill>
                <a:srgbClr val="000000"/>
              </a:solidFill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Wingdings 2" pitchFamily="18" charset="2"/>
              <a:buNone/>
            </a:pPr>
            <a:endParaRPr lang="en-US" sz="2800" smtClean="0">
              <a:solidFill>
                <a:srgbClr val="000000"/>
              </a:solidFill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2800" smtClean="0">
              <a:solidFill>
                <a:srgbClr val="000000"/>
              </a:solidFill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smtClean="0">
                <a:solidFill>
                  <a:srgbClr val="000000"/>
                </a:solidFill>
              </a:rPr>
              <a:t>[source: Anxiety Disorder Association of America]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" y="4419600"/>
            <a:ext cx="3810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6800" y="3657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762000"/>
            <a:ext cx="9664700" cy="914400"/>
          </a:xfrm>
        </p:spPr>
        <p:txBody>
          <a:bodyPr tIns="0" anchor="t"/>
          <a:lstStyle/>
          <a:p>
            <a:pPr>
              <a:lnSpc>
                <a:spcPct val="95000"/>
              </a:lnSpc>
            </a:pPr>
            <a:r>
              <a:rPr lang="en-US" sz="4800" smtClean="0">
                <a:solidFill>
                  <a:srgbClr val="000000"/>
                </a:solidFill>
                <a:latin typeface="Arial" charset="0"/>
              </a:rPr>
              <a:t>Freezing Behavior Apparatus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819650" y="3048000"/>
            <a:ext cx="1455738" cy="347663"/>
          </a:xfrm>
        </p:spPr>
        <p:txBody>
          <a:bodyPr lIns="0" tIns="0" rIns="0" bIns="0">
            <a:normAutofit fontScale="92500" lnSpcReduction="10000"/>
          </a:bodyPr>
          <a:lstStyle/>
          <a:p>
            <a:pPr marL="0" indent="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528763"/>
            <a:ext cx="8534400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0" anchor="t"/>
          <a:lstStyle/>
          <a:p>
            <a:pPr>
              <a:lnSpc>
                <a:spcPct val="95000"/>
              </a:lnSpc>
            </a:pPr>
            <a:r>
              <a:rPr lang="en-US" sz="3200" smtClean="0">
                <a:solidFill>
                  <a:srgbClr val="000000"/>
                </a:solidFill>
                <a:latin typeface="Arial" charset="0"/>
              </a:rPr>
              <a:t>Cat Hair Induced Sustained Freezing Behavior</a:t>
            </a:r>
          </a:p>
        </p:txBody>
      </p:sp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1676400"/>
            <a:ext cx="95361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ChangeArrowheads="1"/>
          </p:cNvSpPr>
          <p:nvPr/>
        </p:nvSpPr>
        <p:spPr bwMode="auto">
          <a:xfrm>
            <a:off x="5930900" y="2171700"/>
            <a:ext cx="2903538" cy="955675"/>
          </a:xfrm>
          <a:prstGeom prst="rect">
            <a:avLst/>
          </a:prstGeom>
          <a:solidFill>
            <a:srgbClr val="FFFFFF"/>
          </a:solidFill>
          <a:ln w="571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0" anchor="t"/>
          <a:lstStyle/>
          <a:p>
            <a:pPr>
              <a:lnSpc>
                <a:spcPct val="95000"/>
              </a:lnSpc>
            </a:pPr>
            <a:r>
              <a:rPr lang="en-US" sz="4300" smtClean="0">
                <a:solidFill>
                  <a:srgbClr val="000000"/>
                </a:solidFill>
                <a:latin typeface="Arial" charset="0"/>
              </a:rPr>
              <a:t>Allomone Potentiated Acoustic Startle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1054100" y="2159000"/>
            <a:ext cx="2905125" cy="957263"/>
          </a:xfrm>
          <a:prstGeom prst="rect">
            <a:avLst/>
          </a:prstGeom>
          <a:solidFill>
            <a:srgbClr val="FFFFFF"/>
          </a:solidFill>
          <a:ln w="571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4" name="Freeform 6"/>
          <p:cNvSpPr>
            <a:spLocks/>
          </p:cNvSpPr>
          <p:nvPr/>
        </p:nvSpPr>
        <p:spPr bwMode="auto">
          <a:xfrm flipV="1">
            <a:off x="2139950" y="3359150"/>
            <a:ext cx="636588" cy="739775"/>
          </a:xfrm>
          <a:custGeom>
            <a:avLst/>
            <a:gdLst>
              <a:gd name="T0" fmla="*/ 6165 w 22715"/>
              <a:gd name="T1" fmla="*/ 21600 h 21600"/>
              <a:gd name="T2" fmla="*/ 6165 w 22715"/>
              <a:gd name="T3" fmla="*/ 11173 h 21600"/>
              <a:gd name="T4" fmla="*/ 985 w 22715"/>
              <a:gd name="T5" fmla="*/ 11173 h 21600"/>
              <a:gd name="T6" fmla="*/ 995 w 22715"/>
              <a:gd name="T7" fmla="*/ 10190 h 21600"/>
              <a:gd name="T8" fmla="*/ 11345 w 22715"/>
              <a:gd name="T9" fmla="*/ 0 h 21600"/>
              <a:gd name="T10" fmla="*/ 21691 w 22715"/>
              <a:gd name="T11" fmla="*/ 10187 h 21600"/>
              <a:gd name="T12" fmla="*/ 21705 w 22715"/>
              <a:gd name="T13" fmla="*/ 11173 h 21600"/>
              <a:gd name="T14" fmla="*/ 16526 w 22715"/>
              <a:gd name="T15" fmla="*/ 11173 h 21600"/>
              <a:gd name="T16" fmla="*/ 16526 w 22715"/>
              <a:gd name="T17" fmla="*/ 21600 h 21600"/>
              <a:gd name="T18" fmla="*/ 6165 w 22715"/>
              <a:gd name="T19" fmla="*/ 2160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715"/>
              <a:gd name="T31" fmla="*/ 0 h 21600"/>
              <a:gd name="T32" fmla="*/ 22715 w 22715"/>
              <a:gd name="T33" fmla="*/ 216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715" h="21600">
                <a:moveTo>
                  <a:pt x="6165" y="21600"/>
                </a:moveTo>
                <a:lnTo>
                  <a:pt x="6165" y="11173"/>
                </a:lnTo>
                <a:cubicBezTo>
                  <a:pt x="6165" y="11173"/>
                  <a:pt x="1031" y="11188"/>
                  <a:pt x="985" y="11173"/>
                </a:cubicBezTo>
                <a:cubicBezTo>
                  <a:pt x="0" y="11173"/>
                  <a:pt x="995" y="10190"/>
                  <a:pt x="995" y="10190"/>
                </a:cubicBezTo>
                <a:lnTo>
                  <a:pt x="11345" y="0"/>
                </a:lnTo>
                <a:cubicBezTo>
                  <a:pt x="11345" y="0"/>
                  <a:pt x="21669" y="10187"/>
                  <a:pt x="21691" y="10187"/>
                </a:cubicBezTo>
                <a:cubicBezTo>
                  <a:pt x="22715" y="11337"/>
                  <a:pt x="21705" y="11173"/>
                  <a:pt x="21705" y="11173"/>
                </a:cubicBezTo>
                <a:lnTo>
                  <a:pt x="16526" y="11173"/>
                </a:lnTo>
                <a:lnTo>
                  <a:pt x="16526" y="21600"/>
                </a:lnTo>
                <a:lnTo>
                  <a:pt x="6165" y="2160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Freeform 7"/>
          <p:cNvSpPr>
            <a:spLocks/>
          </p:cNvSpPr>
          <p:nvPr/>
        </p:nvSpPr>
        <p:spPr bwMode="auto">
          <a:xfrm flipV="1">
            <a:off x="7118350" y="3359150"/>
            <a:ext cx="636588" cy="739775"/>
          </a:xfrm>
          <a:custGeom>
            <a:avLst/>
            <a:gdLst>
              <a:gd name="T0" fmla="*/ 6165 w 22715"/>
              <a:gd name="T1" fmla="*/ 21600 h 21600"/>
              <a:gd name="T2" fmla="*/ 6165 w 22715"/>
              <a:gd name="T3" fmla="*/ 11173 h 21600"/>
              <a:gd name="T4" fmla="*/ 985 w 22715"/>
              <a:gd name="T5" fmla="*/ 11173 h 21600"/>
              <a:gd name="T6" fmla="*/ 995 w 22715"/>
              <a:gd name="T7" fmla="*/ 10190 h 21600"/>
              <a:gd name="T8" fmla="*/ 11345 w 22715"/>
              <a:gd name="T9" fmla="*/ 0 h 21600"/>
              <a:gd name="T10" fmla="*/ 21691 w 22715"/>
              <a:gd name="T11" fmla="*/ 10187 h 21600"/>
              <a:gd name="T12" fmla="*/ 21705 w 22715"/>
              <a:gd name="T13" fmla="*/ 11173 h 21600"/>
              <a:gd name="T14" fmla="*/ 16526 w 22715"/>
              <a:gd name="T15" fmla="*/ 11173 h 21600"/>
              <a:gd name="T16" fmla="*/ 16526 w 22715"/>
              <a:gd name="T17" fmla="*/ 21600 h 21600"/>
              <a:gd name="T18" fmla="*/ 6165 w 22715"/>
              <a:gd name="T19" fmla="*/ 2160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715"/>
              <a:gd name="T31" fmla="*/ 0 h 21600"/>
              <a:gd name="T32" fmla="*/ 22715 w 22715"/>
              <a:gd name="T33" fmla="*/ 216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715" h="21600">
                <a:moveTo>
                  <a:pt x="6165" y="21600"/>
                </a:moveTo>
                <a:lnTo>
                  <a:pt x="6165" y="11173"/>
                </a:lnTo>
                <a:cubicBezTo>
                  <a:pt x="6165" y="11173"/>
                  <a:pt x="1031" y="11188"/>
                  <a:pt x="985" y="11173"/>
                </a:cubicBezTo>
                <a:cubicBezTo>
                  <a:pt x="0" y="11173"/>
                  <a:pt x="995" y="10190"/>
                  <a:pt x="995" y="10190"/>
                </a:cubicBezTo>
                <a:lnTo>
                  <a:pt x="11345" y="0"/>
                </a:lnTo>
                <a:cubicBezTo>
                  <a:pt x="11345" y="0"/>
                  <a:pt x="21669" y="10187"/>
                  <a:pt x="21691" y="10187"/>
                </a:cubicBezTo>
                <a:cubicBezTo>
                  <a:pt x="22715" y="11337"/>
                  <a:pt x="21705" y="11173"/>
                  <a:pt x="21705" y="11173"/>
                </a:cubicBezTo>
                <a:lnTo>
                  <a:pt x="16526" y="11173"/>
                </a:lnTo>
                <a:lnTo>
                  <a:pt x="16526" y="21600"/>
                </a:lnTo>
                <a:lnTo>
                  <a:pt x="6165" y="2160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1466850" y="2438400"/>
            <a:ext cx="19145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700" b="1">
                <a:solidFill>
                  <a:srgbClr val="000000"/>
                </a:solidFill>
                <a:latin typeface="Arial" charset="0"/>
              </a:rPr>
              <a:t>Nothing</a:t>
            </a:r>
          </a:p>
        </p:txBody>
      </p:sp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6343650" y="2438400"/>
            <a:ext cx="19796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700" b="1">
                <a:solidFill>
                  <a:srgbClr val="000000"/>
                </a:solidFill>
                <a:latin typeface="Arial" charset="0"/>
              </a:rPr>
              <a:t>Nothing</a:t>
            </a:r>
          </a:p>
        </p:txBody>
      </p:sp>
      <p:sp>
        <p:nvSpPr>
          <p:cNvPr id="56328" name="Text Box 10"/>
          <p:cNvSpPr txBox="1">
            <a:spLocks noChangeArrowheads="1"/>
          </p:cNvSpPr>
          <p:nvPr/>
        </p:nvSpPr>
        <p:spPr bwMode="auto">
          <a:xfrm>
            <a:off x="6343650" y="4978400"/>
            <a:ext cx="209708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700" b="1">
                <a:solidFill>
                  <a:srgbClr val="000000"/>
                </a:solidFill>
                <a:latin typeface="Arial" charset="0"/>
              </a:rPr>
              <a:t>Nothing</a:t>
            </a:r>
          </a:p>
        </p:txBody>
      </p:sp>
      <p:pic>
        <p:nvPicPr>
          <p:cNvPr id="5632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4267200"/>
            <a:ext cx="18383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1155700" y="4203700"/>
            <a:ext cx="2776538" cy="2184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Text Box 13"/>
          <p:cNvSpPr txBox="1">
            <a:spLocks noChangeArrowheads="1"/>
          </p:cNvSpPr>
          <p:nvPr/>
        </p:nvSpPr>
        <p:spPr bwMode="auto">
          <a:xfrm>
            <a:off x="1466850" y="5892800"/>
            <a:ext cx="1863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700" b="1">
                <a:solidFill>
                  <a:srgbClr val="000000"/>
                </a:solidFill>
                <a:latin typeface="Arial" charset="0"/>
              </a:rPr>
              <a:t>Cat Hair</a:t>
            </a:r>
          </a:p>
        </p:txBody>
      </p:sp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6648450" y="1524000"/>
            <a:ext cx="20129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 b="1">
                <a:solidFill>
                  <a:srgbClr val="000000"/>
                </a:solidFill>
                <a:latin typeface="Arial" charset="0"/>
              </a:rPr>
              <a:t>Control</a:t>
            </a:r>
          </a:p>
        </p:txBody>
      </p:sp>
      <p:sp>
        <p:nvSpPr>
          <p:cNvPr id="56333" name="Text Box 15"/>
          <p:cNvSpPr txBox="1">
            <a:spLocks noChangeArrowheads="1"/>
          </p:cNvSpPr>
          <p:nvPr/>
        </p:nvSpPr>
        <p:spPr bwMode="auto">
          <a:xfrm>
            <a:off x="1365250" y="1524000"/>
            <a:ext cx="26146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 b="1">
                <a:solidFill>
                  <a:srgbClr val="000000"/>
                </a:solidFill>
                <a:latin typeface="Arial" charset="0"/>
              </a:rPr>
              <a:t>Experimental</a:t>
            </a:r>
          </a:p>
        </p:txBody>
      </p:sp>
      <p:sp>
        <p:nvSpPr>
          <p:cNvPr id="56334" name="Text Box 16"/>
          <p:cNvSpPr txBox="1">
            <a:spLocks noChangeArrowheads="1"/>
          </p:cNvSpPr>
          <p:nvPr/>
        </p:nvSpPr>
        <p:spPr bwMode="auto">
          <a:xfrm>
            <a:off x="1568450" y="6705600"/>
            <a:ext cx="72056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charset="0"/>
              </a:rPr>
              <a:t>*Setup was identical to that of baseline testing</a:t>
            </a:r>
          </a:p>
        </p:txBody>
      </p:sp>
      <p:sp>
        <p:nvSpPr>
          <p:cNvPr id="56335" name="Rectangle 17"/>
          <p:cNvSpPr>
            <a:spLocks noChangeArrowheads="1"/>
          </p:cNvSpPr>
          <p:nvPr/>
        </p:nvSpPr>
        <p:spPr bwMode="auto">
          <a:xfrm>
            <a:off x="6032500" y="4203700"/>
            <a:ext cx="2776538" cy="21844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508000" y="228600"/>
            <a:ext cx="9372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Very Strange Results</a:t>
            </a:r>
            <a:endParaRPr lang="en-US" sz="36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3200" y="5486400"/>
            <a:ext cx="9601200" cy="1905000"/>
          </a:xfrm>
          <a:prstGeom prst="rect">
            <a:avLst/>
          </a:prstGeom>
        </p:spPr>
        <p:txBody>
          <a:bodyPr lIns="101599" tIns="50799" rIns="101599" bIns="50799">
            <a:normAutofit fontScale="77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Cat hair is </a:t>
            </a:r>
            <a:r>
              <a:rPr lang="en-US" sz="3000" dirty="0" err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anxiogenic</a:t>
            </a:r>
            <a:r>
              <a:rPr lang="en-US" sz="30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but does not potentiate startle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Possible causes</a:t>
            </a:r>
          </a:p>
          <a:p>
            <a:pPr lvl="1">
              <a:defRPr/>
            </a:pPr>
            <a:r>
              <a:rPr lang="en-US" sz="30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-Ventilation</a:t>
            </a:r>
          </a:p>
          <a:p>
            <a:pPr lvl="1">
              <a:defRPr/>
            </a:pPr>
            <a:r>
              <a:rPr lang="en-US" sz="30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-Different triggers/pathways in the nervous system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More testing is needed to produce a larger sample size and decrease the standard error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95400"/>
            <a:ext cx="50038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295400"/>
            <a:ext cx="5105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3200" y="4495800"/>
            <a:ext cx="4648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10000"/>
                  </a:schemeClr>
                </a:solidFill>
                <a:cs typeface="+mn-cs"/>
              </a:rPr>
              <a:t>Sham Rats: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10000"/>
                  </a:schemeClr>
                </a:solidFill>
                <a:cs typeface="+mn-cs"/>
              </a:rPr>
              <a:t>n = 2</a:t>
            </a:r>
          </a:p>
          <a:p>
            <a:pPr>
              <a:defRPr/>
            </a:pPr>
            <a:endParaRPr lang="en-US" dirty="0">
              <a:solidFill>
                <a:schemeClr val="tx1">
                  <a:lumMod val="10000"/>
                </a:schemeClr>
              </a:solidFill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2400" y="4495800"/>
            <a:ext cx="4648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10000"/>
                  </a:schemeClr>
                </a:solidFill>
                <a:cs typeface="+mn-cs"/>
              </a:rPr>
              <a:t>Lesioned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  <a:cs typeface="+mn-cs"/>
              </a:rPr>
              <a:t> Rats: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10000"/>
                  </a:schemeClr>
                </a:solidFill>
                <a:cs typeface="+mn-cs"/>
              </a:rPr>
              <a:t>n = 4</a:t>
            </a:r>
            <a:endParaRPr lang="en-US" dirty="0">
              <a:solidFill>
                <a:schemeClr val="tx1">
                  <a:lumMod val="1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US" sz="48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smtClean="0"/>
              <a:t>Medial amygdala may play a role in anxiety pathways as shown by LES; unclear from APS</a:t>
            </a:r>
          </a:p>
          <a:p>
            <a:pPr>
              <a:buClrTx/>
            </a:pPr>
            <a:r>
              <a:rPr lang="en-US" smtClean="0"/>
              <a:t>Medial amygdala plays no role in OFPS</a:t>
            </a:r>
          </a:p>
          <a:p>
            <a:pPr>
              <a:buClrTx/>
            </a:pPr>
            <a:r>
              <a:rPr lang="en-US" smtClean="0"/>
              <a:t>To confirm </a:t>
            </a:r>
            <a:r>
              <a:rPr lang="en-US" smtClean="0">
                <a:sym typeface="Wingdings" pitchFamily="2" charset="2"/>
              </a:rPr>
              <a:t> more test subjects and histology</a:t>
            </a:r>
          </a:p>
          <a:p>
            <a:pPr>
              <a:buClrTx/>
            </a:pPr>
            <a:r>
              <a:rPr lang="en-US" smtClean="0">
                <a:sym typeface="Wingdings" pitchFamily="2" charset="2"/>
              </a:rPr>
              <a:t>Consistent with hypothesis and some other studies</a:t>
            </a:r>
          </a:p>
          <a:p>
            <a:pPr>
              <a:buClrTx/>
              <a:buFont typeface="Wingdings 2" pitchFamily="18" charset="2"/>
              <a:buNone/>
            </a:pPr>
            <a:r>
              <a:rPr lang="en-US" smtClean="0">
                <a:sym typeface="Wingdings" pitchFamily="2" charset="2"/>
              </a:rPr>
              <a:t>	- This year: study showing lesions enhance startle response</a:t>
            </a:r>
            <a:endParaRPr lang="en-US" smtClean="0"/>
          </a:p>
        </p:txBody>
      </p:sp>
      <p:pic>
        <p:nvPicPr>
          <p:cNvPr id="59395" name="Picture 2" descr="http://bp0.blogger.com/_pvsHBL-sL8o/Rv9BCT3eUfI/AAAAAAAAAXs/tS01kmj5DV4/s400/white+rat.jpg+250%C3%97142+pixe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3400" y="5200650"/>
            <a:ext cx="39909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>
                    <a:lumMod val="10000"/>
                  </a:schemeClr>
                </a:solidFill>
              </a:rPr>
              <a:t>Acknowledgements</a:t>
            </a:r>
            <a:endParaRPr lang="en-US" sz="48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5845" name="Rectangle 5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marL="304797" indent="-304797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Dr. Graham </a:t>
            </a: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</a:rPr>
              <a:t>Cousens</a:t>
            </a:r>
            <a:endParaRPr lang="en-US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304797" indent="-304797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Zack Vogel</a:t>
            </a:r>
          </a:p>
          <a:p>
            <a:pPr marL="304797" indent="-304797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Lab Assistants: Francesco </a:t>
            </a:r>
            <a:r>
              <a:rPr lang="en-US" dirty="0" err="1" smtClean="0">
                <a:solidFill>
                  <a:schemeClr val="tx1">
                    <a:lumMod val="10000"/>
                  </a:schemeClr>
                </a:solidFill>
              </a:rPr>
              <a:t>Laterza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, Amanda Kearns, Jaime Ballesteros</a:t>
            </a:r>
          </a:p>
          <a:p>
            <a:pPr marL="304797" indent="-304797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Tama the cat</a:t>
            </a:r>
          </a:p>
          <a:p>
            <a:pPr marL="304797" indent="-304797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lumMod val="10000"/>
                  </a:schemeClr>
                </a:solidFill>
              </a:rPr>
              <a:t>The Red Cross, Drew University, NJGSS ‘10, Bristol-Myers Squibb, Bayer HealthCare</a:t>
            </a:r>
          </a:p>
          <a:p>
            <a:pPr marL="304797" indent="-304797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304797" indent="-304797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9600" dirty="0" smtClean="0">
                <a:solidFill>
                  <a:schemeClr val="tx1">
                    <a:lumMod val="10000"/>
                  </a:schemeClr>
                </a:solidFill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362200"/>
            <a:ext cx="9144000" cy="12700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508000" y="2133600"/>
            <a:ext cx="9144000" cy="48768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9600" smtClean="0"/>
              <a:t> </a:t>
            </a:r>
            <a:r>
              <a:rPr lang="en-US" sz="9600" smtClean="0">
                <a:solidFill>
                  <a:schemeClr val="bg1"/>
                </a:solidFill>
              </a:rPr>
              <a:t>QUESTIONS?</a:t>
            </a:r>
            <a:endParaRPr lang="en-US" sz="9600" i="1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000" y="6096000"/>
            <a:ext cx="8458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A: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  <a:cs typeface="Times New Roman" pitchFamily="18" charset="0"/>
              </a:rPr>
              <a:t>None. Rats prefer to be in the dark.</a:t>
            </a:r>
            <a:endParaRPr lang="en-US" dirty="0">
              <a:solidFill>
                <a:schemeClr val="tx1">
                  <a:lumMod val="1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3492" name="Picture 2" descr="http://t0.gstatic.com/images?q=tbn:npwgOHmRH-nZ3M:https://svn-create.freedesktop.osuosl.org/public/create/docs/logo/images/light_bulb_off3.jpg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2600" y="449580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838200"/>
            <a:ext cx="9664700" cy="914400"/>
          </a:xfrm>
        </p:spPr>
        <p:txBody>
          <a:bodyPr tIns="0" anchor="t"/>
          <a:lstStyle/>
          <a:p>
            <a:pPr>
              <a:lnSpc>
                <a:spcPct val="95000"/>
              </a:lnSpc>
            </a:pPr>
            <a:r>
              <a:rPr lang="en-US" sz="4800" smtClean="0">
                <a:solidFill>
                  <a:srgbClr val="000000"/>
                </a:solidFill>
                <a:latin typeface="Arial" charset="0"/>
              </a:rPr>
              <a:t>Fear vs. Anxiety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279400" y="1676400"/>
            <a:ext cx="9518650" cy="8702675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800" smtClean="0">
                <a:solidFill>
                  <a:srgbClr val="000000"/>
                </a:solidFill>
              </a:rPr>
              <a:t>Fear</a:t>
            </a:r>
            <a:endParaRPr lang="en-US" sz="2800" smtClean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smtClean="0">
                <a:solidFill>
                  <a:srgbClr val="000000"/>
                </a:solidFill>
              </a:rPr>
              <a:t>Response to immediate danger</a:t>
            </a:r>
            <a:endParaRPr lang="en-US" sz="2800" smtClean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smtClean="0">
                <a:solidFill>
                  <a:srgbClr val="000000"/>
                </a:solidFill>
              </a:rPr>
              <a:t>Short duration</a:t>
            </a:r>
            <a:endParaRPr lang="en-US" sz="2800" smtClean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800" smtClean="0">
              <a:solidFill>
                <a:srgbClr val="000000"/>
              </a:solidFill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800" smtClean="0">
                <a:solidFill>
                  <a:srgbClr val="000000"/>
                </a:solidFill>
              </a:rPr>
              <a:t>Anxiety</a:t>
            </a:r>
            <a:endParaRPr lang="en-US" sz="2800" smtClean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smtClean="0">
                <a:solidFill>
                  <a:srgbClr val="000000"/>
                </a:solidFill>
              </a:rPr>
              <a:t>Response to potential danger</a:t>
            </a:r>
            <a:endParaRPr lang="en-US" sz="2800" smtClean="0"/>
          </a:p>
          <a:p>
            <a:pPr marL="857250" lvl="2" indent="-28575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smtClean="0">
                <a:solidFill>
                  <a:srgbClr val="000000"/>
                </a:solidFill>
              </a:rPr>
              <a:t>Long duration</a:t>
            </a:r>
            <a:endParaRPr lang="en-US" sz="2800" smtClean="0"/>
          </a:p>
        </p:txBody>
      </p:sp>
      <p:pic>
        <p:nvPicPr>
          <p:cNvPr id="30723" name="Picture 2" descr="http://www.ncbusinesslitigationreport.com/danger%20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1600" y="1828800"/>
            <a:ext cx="32956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762000"/>
            <a:ext cx="9664700" cy="914400"/>
          </a:xfrm>
        </p:spPr>
        <p:txBody>
          <a:bodyPr tIns="0" anchor="t"/>
          <a:lstStyle/>
          <a:p>
            <a:pPr>
              <a:lnSpc>
                <a:spcPct val="95000"/>
              </a:lnSpc>
            </a:pPr>
            <a:r>
              <a:rPr lang="en-US" sz="4800" smtClean="0">
                <a:solidFill>
                  <a:srgbClr val="000000"/>
                </a:solidFill>
                <a:latin typeface="Arial" charset="0"/>
              </a:rPr>
              <a:t>Acoustic Startle Response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3657600" y="2438400"/>
            <a:ext cx="6527800" cy="57912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ClrTx/>
            </a:pPr>
            <a:r>
              <a:rPr lang="en-US" sz="2800" smtClean="0"/>
              <a:t> Response to intense auditory stimuli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</a:pPr>
            <a:r>
              <a:rPr lang="en-US" sz="2800" smtClean="0">
                <a:solidFill>
                  <a:srgbClr val="000000"/>
                </a:solidFill>
              </a:rPr>
              <a:t> Well documented pathways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ClrTx/>
            </a:pPr>
            <a:r>
              <a:rPr lang="en-US" sz="2800" smtClean="0">
                <a:solidFill>
                  <a:srgbClr val="000000"/>
                </a:solidFill>
              </a:rPr>
              <a:t>Characterized by spontaneous muscle contraction</a:t>
            </a:r>
          </a:p>
        </p:txBody>
      </p:sp>
      <p:sp>
        <p:nvSpPr>
          <p:cNvPr id="5" name="Rectangle 4"/>
          <p:cNvSpPr/>
          <p:nvPr/>
        </p:nvSpPr>
        <p:spPr>
          <a:xfrm rot="1644067">
            <a:off x="461963" y="4857750"/>
            <a:ext cx="1138237" cy="4064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8061220">
            <a:off x="1258888" y="4784725"/>
            <a:ext cx="222250" cy="457200"/>
          </a:xfrm>
          <a:prstGeom prst="triangl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rot="2110713">
            <a:off x="1163638" y="4684713"/>
            <a:ext cx="420687" cy="161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6885699">
            <a:off x="1175543" y="4517232"/>
            <a:ext cx="220663" cy="5334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2107848">
            <a:off x="3197225" y="4802188"/>
            <a:ext cx="112713" cy="53022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12107848">
            <a:off x="3121025" y="4802188"/>
            <a:ext cx="112713" cy="53022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753" name="Picture 2" descr="https://mail.google.com/mail/?attid=0.1&amp;disp=emb&amp;view=att&amp;th=12a1c05feed5c2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905000"/>
            <a:ext cx="34575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01625" y="811213"/>
            <a:ext cx="9655175" cy="788987"/>
          </a:xfrm>
        </p:spPr>
        <p:txBody>
          <a:bodyPr tIns="0" anchor="t"/>
          <a:lstStyle/>
          <a:p>
            <a:pPr>
              <a:lnSpc>
                <a:spcPct val="95000"/>
              </a:lnSpc>
            </a:pPr>
            <a:r>
              <a:rPr lang="en-US" sz="4800" smtClean="0">
                <a:solidFill>
                  <a:srgbClr val="000000"/>
                </a:solidFill>
                <a:latin typeface="Arial" charset="0"/>
              </a:rPr>
              <a:t>Three Separate Experiments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0" y="1930400"/>
            <a:ext cx="10160000" cy="5962650"/>
          </a:xfrm>
        </p:spPr>
        <p:txBody>
          <a:bodyPr lIns="0" tIns="0" rIns="0" bIns="0" numCol="3">
            <a:normAutofit fontScale="92500" lnSpcReduction="20000"/>
          </a:bodyPr>
          <a:lstStyle/>
          <a:p>
            <a:pPr marL="457200" lvl="1" indent="-34290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 2"/>
              <a:buNone/>
              <a:defRPr/>
            </a:pPr>
            <a:r>
              <a:rPr lang="en-US" sz="4400" dirty="0" smtClean="0">
                <a:solidFill>
                  <a:srgbClr val="000000"/>
                </a:solidFill>
              </a:rPr>
              <a:t>      OFPS</a:t>
            </a:r>
          </a:p>
          <a:p>
            <a:pPr marL="457200" lvl="1" indent="-34290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Conditioned </a:t>
            </a:r>
            <a:r>
              <a:rPr lang="en-US" sz="2800" dirty="0">
                <a:solidFill>
                  <a:srgbClr val="000000"/>
                </a:solidFill>
              </a:rPr>
              <a:t>stimulus (CS</a:t>
            </a:r>
            <a:r>
              <a:rPr lang="en-US" sz="2800" dirty="0" smtClean="0">
                <a:solidFill>
                  <a:srgbClr val="000000"/>
                </a:solidFill>
              </a:rPr>
              <a:t>): neutral </a:t>
            </a:r>
            <a:r>
              <a:rPr lang="en-US" sz="2800" dirty="0">
                <a:solidFill>
                  <a:srgbClr val="000000"/>
                </a:solidFill>
              </a:rPr>
              <a:t>stimulus </a:t>
            </a:r>
            <a:r>
              <a:rPr lang="en-US" sz="2800" dirty="0" smtClean="0">
                <a:solidFill>
                  <a:srgbClr val="000000"/>
                </a:solidFill>
              </a:rPr>
              <a:t>paired </a:t>
            </a:r>
            <a:r>
              <a:rPr lang="en-US" sz="2800" dirty="0">
                <a:solidFill>
                  <a:srgbClr val="000000"/>
                </a:solidFill>
              </a:rPr>
              <a:t>with an unconditioned stimulus (US), which automatically triggers a response </a:t>
            </a:r>
            <a:endParaRPr lang="en-US" sz="2800" dirty="0">
              <a:solidFill>
                <a:schemeClr val="tx1">
                  <a:lumMod val="10000"/>
                </a:schemeClr>
              </a:solidFill>
            </a:endParaRPr>
          </a:p>
          <a:p>
            <a:pPr marL="457200" lvl="1" indent="-34290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Davis, Walker, and </a:t>
            </a:r>
            <a:r>
              <a:rPr lang="en-US" sz="2800" dirty="0" err="1" smtClean="0">
                <a:solidFill>
                  <a:srgbClr val="000000"/>
                </a:solidFill>
              </a:rPr>
              <a:t>Paschall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experiment</a:t>
            </a:r>
            <a:endParaRPr lang="en-US" sz="2800" dirty="0">
              <a:solidFill>
                <a:schemeClr val="tx1">
                  <a:lumMod val="10000"/>
                </a:schemeClr>
              </a:solidFill>
            </a:endParaRPr>
          </a:p>
          <a:p>
            <a:pPr marL="857250" lvl="2" indent="-28575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</a:rPr>
              <a:t>Odor (CS)</a:t>
            </a:r>
            <a:endParaRPr lang="en-US" sz="2800" dirty="0">
              <a:solidFill>
                <a:schemeClr val="tx1">
                  <a:lumMod val="10000"/>
                </a:schemeClr>
              </a:solidFill>
            </a:endParaRPr>
          </a:p>
          <a:p>
            <a:pPr marL="857250" lvl="2" indent="-28575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</a:rPr>
              <a:t>Shock (US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</a:p>
          <a:p>
            <a:pPr marL="304797" indent="-304797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Font typeface="Wingdings 2"/>
              <a:buNone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04797" indent="-304797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en-US" sz="4400" dirty="0" smtClean="0">
                <a:solidFill>
                  <a:srgbClr val="000000"/>
                </a:solidFill>
              </a:rPr>
              <a:t>         </a:t>
            </a:r>
          </a:p>
          <a:p>
            <a:pPr marL="304797" indent="-304797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Font typeface="Wingdings 2"/>
              <a:buNone/>
              <a:defRPr/>
            </a:pPr>
            <a:endParaRPr lang="en-US" sz="4400" dirty="0" smtClean="0">
              <a:solidFill>
                <a:srgbClr val="000000"/>
              </a:solidFill>
            </a:endParaRPr>
          </a:p>
          <a:p>
            <a:pPr marL="304797" indent="-304797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Font typeface="Wingdings 2"/>
              <a:buNone/>
              <a:defRPr/>
            </a:pPr>
            <a:endParaRPr lang="en-US" sz="4400" dirty="0" smtClean="0">
              <a:solidFill>
                <a:srgbClr val="000000"/>
              </a:solidFill>
            </a:endParaRPr>
          </a:p>
          <a:p>
            <a:pPr marL="304797" indent="-304797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Font typeface="Wingdings 2"/>
              <a:buNone/>
              <a:defRPr/>
            </a:pPr>
            <a:endParaRPr lang="en-US" sz="4400" dirty="0" smtClean="0">
              <a:solidFill>
                <a:srgbClr val="000000"/>
              </a:solidFill>
            </a:endParaRPr>
          </a:p>
          <a:p>
            <a:pPr marL="304797" indent="-304797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en-US" sz="4400" dirty="0" smtClean="0">
                <a:solidFill>
                  <a:srgbClr val="000000"/>
                </a:solidFill>
              </a:rPr>
              <a:t>          LES</a:t>
            </a:r>
          </a:p>
          <a:p>
            <a:pPr marL="304797" indent="-304797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Good model of anxiety </a:t>
            </a:r>
            <a:endParaRPr lang="en-US" sz="2800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304797" indent="-304797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Bright light is naturally aversive to rats</a:t>
            </a:r>
            <a:endParaRPr lang="en-US" sz="2800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304797" indent="-304797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Long duration stimulus</a:t>
            </a:r>
            <a:endParaRPr lang="en-US" sz="2800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304797" indent="-304797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 No conditioning needed</a:t>
            </a:r>
          </a:p>
          <a:p>
            <a:pPr marL="857250" lvl="2" indent="-28575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 2"/>
              <a:buNone/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857250" lvl="2" indent="-28575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 2"/>
              <a:buNone/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857250" lvl="2" indent="-28575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 2"/>
              <a:buNone/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857250" lvl="2" indent="-28575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 2"/>
              <a:buNone/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857250" lvl="2" indent="-28575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 2"/>
              <a:buNone/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857250" lvl="2" indent="-28575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 2"/>
              <a:buNone/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857250" lvl="2" indent="-28575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 2"/>
              <a:buNone/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857250" lvl="2" indent="-28575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 2"/>
              <a:buNone/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857250" lvl="2" indent="-28575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 2"/>
              <a:buNone/>
              <a:defRPr/>
            </a:pPr>
            <a:r>
              <a:rPr lang="en-US" sz="4400" dirty="0" smtClean="0">
                <a:solidFill>
                  <a:srgbClr val="000000"/>
                </a:solidFill>
              </a:rPr>
              <a:t>      </a:t>
            </a:r>
          </a:p>
          <a:p>
            <a:pPr marL="857250" lvl="2" indent="-28575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 2"/>
              <a:buNone/>
              <a:defRPr/>
            </a:pPr>
            <a:endParaRPr lang="en-US" sz="4400" dirty="0" smtClean="0">
              <a:solidFill>
                <a:srgbClr val="000000"/>
              </a:solidFill>
            </a:endParaRPr>
          </a:p>
          <a:p>
            <a:pPr marL="857250" lvl="2" indent="-28575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 2"/>
              <a:buNone/>
              <a:defRPr/>
            </a:pPr>
            <a:r>
              <a:rPr lang="en-US" sz="4400" dirty="0" smtClean="0">
                <a:solidFill>
                  <a:srgbClr val="000000"/>
                </a:solidFill>
              </a:rPr>
              <a:t>     APS</a:t>
            </a:r>
          </a:p>
          <a:p>
            <a:pPr marL="457200" lvl="1" indent="-34290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Pheromones- detected by same species </a:t>
            </a:r>
            <a:endParaRPr lang="en-US" sz="2800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457200" lvl="1" indent="-34290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800" dirty="0" err="1" smtClean="0">
                <a:solidFill>
                  <a:srgbClr val="000000"/>
                </a:solidFill>
              </a:rPr>
              <a:t>Allomones</a:t>
            </a:r>
            <a:r>
              <a:rPr lang="en-US" sz="2800" dirty="0" smtClean="0">
                <a:solidFill>
                  <a:srgbClr val="000000"/>
                </a:solidFill>
              </a:rPr>
              <a:t>- detected by another species</a:t>
            </a:r>
            <a:endParaRPr lang="en-US" sz="2800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457200" lvl="1" indent="-34290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Trigger anxiety response in rats</a:t>
            </a:r>
            <a:endParaRPr lang="en-US" sz="2800" dirty="0" smtClean="0">
              <a:solidFill>
                <a:schemeClr val="tx1">
                  <a:lumMod val="10000"/>
                </a:schemeClr>
              </a:solidFill>
            </a:endParaRPr>
          </a:p>
          <a:p>
            <a:pPr marL="457200" lvl="1" indent="-34290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Increase neural activity in medial nucleus and AOB </a:t>
            </a:r>
          </a:p>
          <a:p>
            <a:pPr marL="857250" lvl="2" indent="-28575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 2"/>
              <a:buNone/>
              <a:defRPr/>
            </a:pPr>
            <a:endParaRPr lang="en-US" sz="4400" dirty="0" smtClean="0">
              <a:solidFill>
                <a:srgbClr val="000000"/>
              </a:solidFill>
            </a:endParaRPr>
          </a:p>
          <a:p>
            <a:pPr marL="857250" lvl="2" indent="-28575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Font typeface="Wingdings 2"/>
              <a:buChar char=""/>
              <a:defRPr/>
            </a:pPr>
            <a:endParaRPr lang="en-US" sz="2800" dirty="0">
              <a:solidFill>
                <a:schemeClr val="tx1">
                  <a:lumMod val="10000"/>
                </a:schemeClr>
              </a:solidFill>
            </a:endParaRPr>
          </a:p>
          <a:p>
            <a:pPr marL="0" indent="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2771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5905500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http://www.istockphoto.com/file_thumbview_approve/191958/2/istockphoto_191958-light-bul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6000" y="4343400"/>
            <a:ext cx="2590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http://vector-cartoons.com/images/cat_cartoon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6000" y="5562600"/>
            <a:ext cx="216693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533400"/>
            <a:ext cx="9607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9164638" y="3708400"/>
            <a:ext cx="676275" cy="254000"/>
          </a:xfrm>
          <a:prstGeom prst="rect">
            <a:avLst/>
          </a:prstGeom>
          <a:solidFill>
            <a:schemeClr val="accent1"/>
          </a:solidFill>
        </p:spPr>
        <p:txBody>
          <a:bodyPr lIns="101599" tIns="50799" rIns="101599" bIns="50799"/>
          <a:lstStyle/>
          <a:p>
            <a:pPr algn="ctr" defTabSz="10159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0.5mm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2878138" y="5249863"/>
            <a:ext cx="1101725" cy="67627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La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3979863"/>
            <a:ext cx="846138" cy="84613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Ce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588000" y="4233863"/>
            <a:ext cx="1524000" cy="33813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5387975"/>
            <a:ext cx="1524000" cy="841375"/>
          </a:xfrm>
          <a:prstGeom prst="rect">
            <a:avLst/>
          </a:prstGeom>
        </p:spPr>
        <p:txBody>
          <a:bodyPr lIns="101599" tIns="50799" rIns="101599" bIns="50799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sensory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input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9009690">
            <a:off x="3651250" y="4943475"/>
            <a:ext cx="1028700" cy="3381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354138" y="5588000"/>
            <a:ext cx="1524000" cy="3381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12000" y="3886200"/>
            <a:ext cx="3048000" cy="1211263"/>
          </a:xfrm>
          <a:prstGeom prst="rect">
            <a:avLst/>
          </a:prstGeom>
        </p:spPr>
        <p:txBody>
          <a:bodyPr lIns="101599" tIns="50799" rIns="101599" bIns="50799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r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apidly-developing, </a:t>
            </a:r>
          </a:p>
          <a:p>
            <a:pPr>
              <a:defRPr/>
            </a:pP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phasic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 fear response: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“conditioned fear”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254000" y="3048000"/>
            <a:ext cx="2116138" cy="254000"/>
          </a:xfrm>
          <a:prstGeom prst="rect">
            <a:avLst/>
          </a:prstGeom>
        </p:spPr>
        <p:txBody>
          <a:bodyPr lIns="101599" tIns="50799" rIns="101599" bIns="50799">
            <a:normAutofit fontScale="92500" lnSpcReduction="10000"/>
          </a:bodyPr>
          <a:lstStyle/>
          <a:p>
            <a:pPr algn="ctr" defTabSz="10159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Source: </a:t>
            </a:r>
            <a:r>
              <a:rPr lang="en-US" sz="1200" dirty="0" err="1">
                <a:latin typeface="+mn-lt"/>
                <a:cs typeface="+mn-cs"/>
              </a:rPr>
              <a:t>Pitkanen</a:t>
            </a:r>
            <a:r>
              <a:rPr lang="en-US" sz="1200" dirty="0">
                <a:latin typeface="+mn-lt"/>
                <a:cs typeface="+mn-cs"/>
              </a:rPr>
              <a:t> et al. (2001)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18600" y="37338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533400"/>
            <a:ext cx="9607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9164638" y="3708400"/>
            <a:ext cx="676275" cy="254000"/>
          </a:xfrm>
          <a:prstGeom prst="rect">
            <a:avLst/>
          </a:prstGeom>
          <a:solidFill>
            <a:schemeClr val="accent1"/>
          </a:solidFill>
        </p:spPr>
        <p:txBody>
          <a:bodyPr lIns="101599" tIns="50799" rIns="101599" bIns="50799"/>
          <a:lstStyle/>
          <a:p>
            <a:pPr algn="ctr" defTabSz="10159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0.5mm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2878138" y="5249863"/>
            <a:ext cx="1101725" cy="67627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La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3979863"/>
            <a:ext cx="846138" cy="84613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Ce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5000" y="6324600"/>
            <a:ext cx="3251200" cy="1211263"/>
          </a:xfrm>
          <a:prstGeom prst="rect">
            <a:avLst/>
          </a:prstGeom>
          <a:noFill/>
        </p:spPr>
        <p:txBody>
          <a:bodyPr wrap="none" lIns="101599" tIns="50799" rIns="101599" bIns="50799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slowly-developing,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sustained fear response: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“anxiety”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6732588"/>
            <a:ext cx="931863" cy="6778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BNST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588000" y="4233863"/>
            <a:ext cx="1524000" cy="33813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88000" y="6902450"/>
            <a:ext cx="1524000" cy="3381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5387975"/>
            <a:ext cx="1524000" cy="841375"/>
          </a:xfrm>
          <a:prstGeom prst="rect">
            <a:avLst/>
          </a:prstGeom>
        </p:spPr>
        <p:txBody>
          <a:bodyPr lIns="101599" tIns="50799" rIns="101599" bIns="50799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sensory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input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9009690">
            <a:off x="3651250" y="4943475"/>
            <a:ext cx="1028700" cy="3381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839221">
            <a:off x="3620294" y="6280944"/>
            <a:ext cx="1028700" cy="3381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354138" y="5588000"/>
            <a:ext cx="1524000" cy="3381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12000" y="3886200"/>
            <a:ext cx="3048000" cy="1211263"/>
          </a:xfrm>
          <a:prstGeom prst="rect">
            <a:avLst/>
          </a:prstGeom>
        </p:spPr>
        <p:txBody>
          <a:bodyPr lIns="101599" tIns="50799" rIns="101599" bIns="50799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r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apidly-developing, </a:t>
            </a:r>
          </a:p>
          <a:p>
            <a:pPr>
              <a:defRPr/>
            </a:pP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phasic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 fear response: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“conditioned fear”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254000" y="3048000"/>
            <a:ext cx="2116138" cy="254000"/>
          </a:xfrm>
          <a:prstGeom prst="rect">
            <a:avLst/>
          </a:prstGeom>
        </p:spPr>
        <p:txBody>
          <a:bodyPr lIns="101599" tIns="50799" rIns="101599" bIns="50799">
            <a:normAutofit fontScale="92500" lnSpcReduction="10000"/>
          </a:bodyPr>
          <a:lstStyle/>
          <a:p>
            <a:pPr algn="ctr" defTabSz="10159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Source: </a:t>
            </a:r>
            <a:r>
              <a:rPr lang="en-US" sz="1200" dirty="0" err="1">
                <a:latin typeface="+mn-lt"/>
                <a:cs typeface="+mn-cs"/>
              </a:rPr>
              <a:t>Pitkanen</a:t>
            </a:r>
            <a:r>
              <a:rPr lang="en-US" sz="1200" dirty="0">
                <a:latin typeface="+mn-lt"/>
                <a:cs typeface="+mn-cs"/>
              </a:rPr>
              <a:t> et al. (2001)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18600" y="37338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533400"/>
            <a:ext cx="9607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9164638" y="3708400"/>
            <a:ext cx="676275" cy="254000"/>
          </a:xfrm>
          <a:prstGeom prst="rect">
            <a:avLst/>
          </a:prstGeom>
          <a:solidFill>
            <a:schemeClr val="accent1"/>
          </a:solidFill>
        </p:spPr>
        <p:txBody>
          <a:bodyPr lIns="101599" tIns="50799" rIns="101599" bIns="50799"/>
          <a:lstStyle/>
          <a:p>
            <a:pPr algn="ctr" defTabSz="10159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0.5mm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2878138" y="5249863"/>
            <a:ext cx="1101725" cy="67627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La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3979863"/>
            <a:ext cx="846138" cy="84613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Ce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6324600"/>
            <a:ext cx="3251200" cy="1211263"/>
          </a:xfrm>
          <a:prstGeom prst="rect">
            <a:avLst/>
          </a:prstGeom>
          <a:noFill/>
        </p:spPr>
        <p:txBody>
          <a:bodyPr wrap="none" lIns="101599" tIns="50799" rIns="101599" bIns="50799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slowly-developing,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sustained fear response: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“anxiety”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6732588"/>
            <a:ext cx="931863" cy="6778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BNST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588000" y="4233863"/>
            <a:ext cx="1524000" cy="33813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88000" y="6902450"/>
            <a:ext cx="1524000" cy="3381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5387975"/>
            <a:ext cx="1524000" cy="841375"/>
          </a:xfrm>
          <a:prstGeom prst="rect">
            <a:avLst/>
          </a:prstGeom>
        </p:spPr>
        <p:txBody>
          <a:bodyPr lIns="101599" tIns="50799" rIns="101599" bIns="50799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sensory 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input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9009690">
            <a:off x="3651250" y="4943475"/>
            <a:ext cx="1028700" cy="3381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741863" y="5418138"/>
            <a:ext cx="762000" cy="776287"/>
          </a:xfrm>
          <a:custGeom>
            <a:avLst/>
            <a:gdLst>
              <a:gd name="connsiteX0" fmla="*/ 109728 w 877824"/>
              <a:gd name="connsiteY0" fmla="*/ 475488 h 1307592"/>
              <a:gd name="connsiteX1" fmla="*/ 109728 w 877824"/>
              <a:gd name="connsiteY1" fmla="*/ 667512 h 1307592"/>
              <a:gd name="connsiteX2" fmla="*/ 310896 w 877824"/>
              <a:gd name="connsiteY2" fmla="*/ 667512 h 1307592"/>
              <a:gd name="connsiteX3" fmla="*/ 0 w 877824"/>
              <a:gd name="connsiteY3" fmla="*/ 1097280 h 1307592"/>
              <a:gd name="connsiteX4" fmla="*/ 484632 w 877824"/>
              <a:gd name="connsiteY4" fmla="*/ 1307592 h 1307592"/>
              <a:gd name="connsiteX5" fmla="*/ 877824 w 877824"/>
              <a:gd name="connsiteY5" fmla="*/ 649224 h 1307592"/>
              <a:gd name="connsiteX6" fmla="*/ 868680 w 877824"/>
              <a:gd name="connsiteY6" fmla="*/ 274320 h 1307592"/>
              <a:gd name="connsiteX7" fmla="*/ 256032 w 877824"/>
              <a:gd name="connsiteY7" fmla="*/ 0 h 1307592"/>
              <a:gd name="connsiteX8" fmla="*/ 109728 w 877824"/>
              <a:gd name="connsiteY8" fmla="*/ 475488 h 130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7824" h="1307592">
                <a:moveTo>
                  <a:pt x="109728" y="475488"/>
                </a:moveTo>
                <a:lnTo>
                  <a:pt x="109728" y="667512"/>
                </a:lnTo>
                <a:lnTo>
                  <a:pt x="310896" y="667512"/>
                </a:lnTo>
                <a:lnTo>
                  <a:pt x="0" y="1097280"/>
                </a:lnTo>
                <a:lnTo>
                  <a:pt x="484632" y="1307592"/>
                </a:lnTo>
                <a:lnTo>
                  <a:pt x="877824" y="649224"/>
                </a:lnTo>
                <a:lnTo>
                  <a:pt x="868680" y="274320"/>
                </a:lnTo>
                <a:lnTo>
                  <a:pt x="256032" y="0"/>
                </a:lnTo>
                <a:lnTo>
                  <a:pt x="109728" y="47548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Me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064000" y="5588000"/>
            <a:ext cx="592138" cy="33813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4826000" y="6265863"/>
            <a:ext cx="338137" cy="33813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839221">
            <a:off x="3620294" y="6280944"/>
            <a:ext cx="1028700" cy="3381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6033363">
            <a:off x="4814094" y="4987131"/>
            <a:ext cx="338138" cy="33972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354138" y="5588000"/>
            <a:ext cx="1524000" cy="33813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12000" y="3886200"/>
            <a:ext cx="3048000" cy="1211263"/>
          </a:xfrm>
          <a:prstGeom prst="rect">
            <a:avLst/>
          </a:prstGeom>
        </p:spPr>
        <p:txBody>
          <a:bodyPr lIns="101599" tIns="50799" rIns="101599" bIns="50799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r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apidly-developing, </a:t>
            </a:r>
          </a:p>
          <a:p>
            <a:pPr>
              <a:defRPr/>
            </a:pP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phasic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 fear response: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rPr>
              <a:t>“conditioned fear”</a:t>
            </a:r>
            <a:endParaRPr lang="en-US" dirty="0">
              <a:solidFill>
                <a:schemeClr val="bg1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254000" y="3048000"/>
            <a:ext cx="2116138" cy="254000"/>
          </a:xfrm>
          <a:prstGeom prst="rect">
            <a:avLst/>
          </a:prstGeom>
        </p:spPr>
        <p:txBody>
          <a:bodyPr lIns="101599" tIns="50799" rIns="101599" bIns="50799">
            <a:normAutofit fontScale="92500" lnSpcReduction="10000"/>
          </a:bodyPr>
          <a:lstStyle/>
          <a:p>
            <a:pPr algn="ctr" defTabSz="10159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Source: </a:t>
            </a:r>
            <a:r>
              <a:rPr lang="en-US" sz="1200" dirty="0" err="1">
                <a:latin typeface="+mn-lt"/>
                <a:cs typeface="+mn-cs"/>
              </a:rPr>
              <a:t>Pitkanen</a:t>
            </a:r>
            <a:r>
              <a:rPr lang="en-US" sz="1200" dirty="0">
                <a:latin typeface="+mn-lt"/>
                <a:cs typeface="+mn-cs"/>
              </a:rPr>
              <a:t> et al. (2001)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18600" y="37338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381000"/>
            <a:ext cx="9607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9164638" y="3708400"/>
            <a:ext cx="676275" cy="254000"/>
          </a:xfrm>
          <a:prstGeom prst="rect">
            <a:avLst/>
          </a:prstGeom>
          <a:solidFill>
            <a:schemeClr val="accent1"/>
          </a:solidFill>
        </p:spPr>
        <p:txBody>
          <a:bodyPr lIns="101599" tIns="50799" rIns="101599" bIns="50799"/>
          <a:lstStyle/>
          <a:p>
            <a:pPr algn="ctr" defTabSz="10159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0.5mm</a:t>
            </a:r>
          </a:p>
        </p:txBody>
      </p:sp>
      <p:grpSp>
        <p:nvGrpSpPr>
          <p:cNvPr id="37891" name="Group 29"/>
          <p:cNvGrpSpPr>
            <a:grpSpLocks/>
          </p:cNvGrpSpPr>
          <p:nvPr/>
        </p:nvGrpSpPr>
        <p:grpSpPr bwMode="auto">
          <a:xfrm>
            <a:off x="127000" y="3886200"/>
            <a:ext cx="10109200" cy="3649663"/>
            <a:chOff x="127000" y="3886200"/>
            <a:chExt cx="10109144" cy="3648986"/>
          </a:xfrm>
        </p:grpSpPr>
        <p:sp>
          <p:nvSpPr>
            <p:cNvPr id="6" name="Isosceles Triangle 5"/>
            <p:cNvSpPr/>
            <p:nvPr/>
          </p:nvSpPr>
          <p:spPr>
            <a:xfrm>
              <a:off x="2878123" y="5249610"/>
              <a:ext cx="1101719" cy="677736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La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571975" y="3979846"/>
              <a:ext cx="846133" cy="8459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Ce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84962" y="6324148"/>
              <a:ext cx="3251182" cy="1211038"/>
            </a:xfrm>
            <a:prstGeom prst="rect">
              <a:avLst/>
            </a:prstGeom>
            <a:noFill/>
          </p:spPr>
          <p:txBody>
            <a:bodyPr wrap="none" lIns="101599" tIns="50799" rIns="101599" bIns="50799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slowly-developing,</a:t>
              </a:r>
            </a:p>
            <a:p>
              <a:pPr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sustained fear response:</a:t>
              </a:r>
            </a:p>
            <a:p>
              <a:pPr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“anxiety”</a:t>
              </a:r>
              <a:endPara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1975" y="6732060"/>
              <a:ext cx="931858" cy="67773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BNST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587970" y="4233799"/>
              <a:ext cx="1523992" cy="338074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587970" y="6901890"/>
              <a:ext cx="1523992" cy="33807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000" y="5387696"/>
              <a:ext cx="1523992" cy="841219"/>
            </a:xfrm>
            <a:prstGeom prst="rect">
              <a:avLst/>
            </a:prstGeom>
          </p:spPr>
          <p:txBody>
            <a:bodyPr lIns="101599" tIns="50799" rIns="101599" bIns="50799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sensory </a:t>
              </a:r>
            </a:p>
            <a:p>
              <a:pPr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input</a:t>
              </a:r>
              <a:endPara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19009690">
              <a:off x="3651230" y="4943279"/>
              <a:ext cx="1028694" cy="33807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741837" y="5419441"/>
              <a:ext cx="761996" cy="774556"/>
            </a:xfrm>
            <a:custGeom>
              <a:avLst/>
              <a:gdLst>
                <a:gd name="connsiteX0" fmla="*/ 109728 w 877824"/>
                <a:gd name="connsiteY0" fmla="*/ 475488 h 1307592"/>
                <a:gd name="connsiteX1" fmla="*/ 109728 w 877824"/>
                <a:gd name="connsiteY1" fmla="*/ 667512 h 1307592"/>
                <a:gd name="connsiteX2" fmla="*/ 310896 w 877824"/>
                <a:gd name="connsiteY2" fmla="*/ 667512 h 1307592"/>
                <a:gd name="connsiteX3" fmla="*/ 0 w 877824"/>
                <a:gd name="connsiteY3" fmla="*/ 1097280 h 1307592"/>
                <a:gd name="connsiteX4" fmla="*/ 484632 w 877824"/>
                <a:gd name="connsiteY4" fmla="*/ 1307592 h 1307592"/>
                <a:gd name="connsiteX5" fmla="*/ 877824 w 877824"/>
                <a:gd name="connsiteY5" fmla="*/ 649224 h 1307592"/>
                <a:gd name="connsiteX6" fmla="*/ 868680 w 877824"/>
                <a:gd name="connsiteY6" fmla="*/ 274320 h 1307592"/>
                <a:gd name="connsiteX7" fmla="*/ 256032 w 877824"/>
                <a:gd name="connsiteY7" fmla="*/ 0 h 1307592"/>
                <a:gd name="connsiteX8" fmla="*/ 109728 w 877824"/>
                <a:gd name="connsiteY8" fmla="*/ 475488 h 130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7824" h="1307592">
                  <a:moveTo>
                    <a:pt x="109728" y="475488"/>
                  </a:moveTo>
                  <a:lnTo>
                    <a:pt x="109728" y="667512"/>
                  </a:lnTo>
                  <a:lnTo>
                    <a:pt x="310896" y="667512"/>
                  </a:lnTo>
                  <a:lnTo>
                    <a:pt x="0" y="1097280"/>
                  </a:lnTo>
                  <a:lnTo>
                    <a:pt x="484632" y="1307592"/>
                  </a:lnTo>
                  <a:lnTo>
                    <a:pt x="877824" y="649224"/>
                  </a:lnTo>
                  <a:lnTo>
                    <a:pt x="868680" y="274320"/>
                  </a:lnTo>
                  <a:lnTo>
                    <a:pt x="256032" y="0"/>
                  </a:lnTo>
                  <a:lnTo>
                    <a:pt x="109728" y="47548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</a:rPr>
                <a:t>Me</a:t>
              </a:r>
              <a:endParaRPr lang="en-US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063978" y="5587684"/>
              <a:ext cx="592135" cy="339662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5400000">
              <a:off x="4826004" y="6265391"/>
              <a:ext cx="338074" cy="338136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 rot="2839221">
              <a:off x="3620367" y="6280469"/>
              <a:ext cx="1028509" cy="338136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16033363">
              <a:off x="4814098" y="4986896"/>
              <a:ext cx="338075" cy="339723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354131" y="5587684"/>
              <a:ext cx="1523992" cy="33966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442159" y="5330557"/>
              <a:ext cx="2336787" cy="841219"/>
            </a:xfrm>
            <a:prstGeom prst="rect">
              <a:avLst/>
            </a:prstGeom>
          </p:spPr>
          <p:txBody>
            <a:bodyPr lIns="101599" tIns="50799" rIns="101599" bIns="50799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pheromone/</a:t>
              </a:r>
            </a:p>
            <a:p>
              <a:pPr>
                <a:defRPr/>
              </a:pPr>
              <a:r>
                <a:rPr lang="en-US" dirty="0" err="1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allomone</a:t>
              </a: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 input</a:t>
              </a:r>
              <a:endPara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rot="10800000">
              <a:off x="5672107" y="5587684"/>
              <a:ext cx="1777990" cy="339662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599" tIns="50799" rIns="101599" bIns="50799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11961" y="3886200"/>
              <a:ext cx="3047983" cy="1211038"/>
            </a:xfrm>
            <a:prstGeom prst="rect">
              <a:avLst/>
            </a:prstGeom>
          </p:spPr>
          <p:txBody>
            <a:bodyPr lIns="101599" tIns="50799" rIns="101599" bIns="50799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r</a:t>
              </a: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apidly-developing, </a:t>
              </a:r>
            </a:p>
            <a:p>
              <a:pPr>
                <a:defRPr/>
              </a:pPr>
              <a:r>
                <a:rPr lang="en-US" dirty="0" err="1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phasic</a:t>
              </a: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 fear response:</a:t>
              </a:r>
            </a:p>
            <a:p>
              <a:pPr>
                <a:defRPr/>
              </a:pPr>
              <a:r>
                <a:rPr lang="en-US" dirty="0">
                  <a:solidFill>
                    <a:schemeClr val="bg1">
                      <a:lumMod val="10000"/>
                    </a:schemeClr>
                  </a:solidFill>
                  <a:latin typeface="+mj-lt"/>
                  <a:cs typeface="Arial" pitchFamily="34" charset="0"/>
                </a:rPr>
                <a:t>“conditioned fear”</a:t>
              </a:r>
              <a:endParaRPr lang="en-US" dirty="0">
                <a:solidFill>
                  <a:schemeClr val="bg1">
                    <a:lumMod val="1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9" name="Subtitle 2"/>
          <p:cNvSpPr txBox="1">
            <a:spLocks/>
          </p:cNvSpPr>
          <p:nvPr/>
        </p:nvSpPr>
        <p:spPr>
          <a:xfrm>
            <a:off x="254000" y="3048000"/>
            <a:ext cx="2116138" cy="254000"/>
          </a:xfrm>
          <a:prstGeom prst="rect">
            <a:avLst/>
          </a:prstGeom>
        </p:spPr>
        <p:txBody>
          <a:bodyPr lIns="101599" tIns="50799" rIns="101599" bIns="50799">
            <a:normAutofit fontScale="92500" lnSpcReduction="10000"/>
          </a:bodyPr>
          <a:lstStyle/>
          <a:p>
            <a:pPr algn="ctr" defTabSz="101599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Source: </a:t>
            </a:r>
            <a:r>
              <a:rPr lang="en-US" sz="1200" dirty="0" err="1">
                <a:latin typeface="+mn-lt"/>
                <a:cs typeface="+mn-cs"/>
              </a:rPr>
              <a:t>Pitkanen</a:t>
            </a:r>
            <a:r>
              <a:rPr lang="en-US" sz="1200" dirty="0">
                <a:latin typeface="+mn-lt"/>
                <a:cs typeface="+mn-cs"/>
              </a:rPr>
              <a:t> et al. (2001)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18600" y="37338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7">
      <a:dk1>
        <a:srgbClr val="F2F2F2"/>
      </a:dk1>
      <a:lt1>
        <a:srgbClr val="FFFFFF"/>
      </a:lt1>
      <a:dk2>
        <a:srgbClr val="E6F8F5"/>
      </a:dk2>
      <a:lt2>
        <a:srgbClr val="E6F8F5"/>
      </a:lt2>
      <a:accent1>
        <a:srgbClr val="E6F8F5"/>
      </a:accent1>
      <a:accent2>
        <a:srgbClr val="009DD9"/>
      </a:accent2>
      <a:accent3>
        <a:srgbClr val="54A838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7">
    <a:dk1>
      <a:srgbClr val="F2F2F2"/>
    </a:dk1>
    <a:lt1>
      <a:srgbClr val="FFFFFF"/>
    </a:lt1>
    <a:dk2>
      <a:srgbClr val="E6F8F5"/>
    </a:dk2>
    <a:lt2>
      <a:srgbClr val="E6F8F5"/>
    </a:lt2>
    <a:accent1>
      <a:srgbClr val="E6F8F5"/>
    </a:accent1>
    <a:accent2>
      <a:srgbClr val="009DD9"/>
    </a:accent2>
    <a:accent3>
      <a:srgbClr val="54A838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ustom 17">
    <a:dk1>
      <a:srgbClr val="F2F2F2"/>
    </a:dk1>
    <a:lt1>
      <a:srgbClr val="FFFFFF"/>
    </a:lt1>
    <a:dk2>
      <a:srgbClr val="E6F8F5"/>
    </a:dk2>
    <a:lt2>
      <a:srgbClr val="E6F8F5"/>
    </a:lt2>
    <a:accent1>
      <a:srgbClr val="E6F8F5"/>
    </a:accent1>
    <a:accent2>
      <a:srgbClr val="009DD9"/>
    </a:accent2>
    <a:accent3>
      <a:srgbClr val="54A838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Custom 17">
    <a:dk1>
      <a:srgbClr val="F2F2F2"/>
    </a:dk1>
    <a:lt1>
      <a:srgbClr val="FFFFFF"/>
    </a:lt1>
    <a:dk2>
      <a:srgbClr val="E6F8F5"/>
    </a:dk2>
    <a:lt2>
      <a:srgbClr val="E6F8F5"/>
    </a:lt2>
    <a:accent1>
      <a:srgbClr val="E6F8F5"/>
    </a:accent1>
    <a:accent2>
      <a:srgbClr val="009DD9"/>
    </a:accent2>
    <a:accent3>
      <a:srgbClr val="54A838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2337</TotalTime>
  <Words>665</Words>
  <Application>Microsoft Office PowerPoint</Application>
  <PresentationFormat>Custom</PresentationFormat>
  <Paragraphs>193</Paragraphs>
  <Slides>26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Times New Roman</vt:lpstr>
      <vt:lpstr>Arial</vt:lpstr>
      <vt:lpstr>Calibri</vt:lpstr>
      <vt:lpstr>Wingdings 2</vt:lpstr>
      <vt:lpstr>Constantia</vt:lpstr>
      <vt:lpstr>'Times New Roman'</vt:lpstr>
      <vt:lpstr>Courier New</vt:lpstr>
      <vt:lpstr>Wingdings</vt:lpstr>
      <vt:lpstr>Flow</vt:lpstr>
      <vt:lpstr>Custom Design</vt:lpstr>
      <vt:lpstr>Flow</vt:lpstr>
      <vt:lpstr>Flow</vt:lpstr>
      <vt:lpstr>Flow</vt:lpstr>
      <vt:lpstr>Worksheet</vt:lpstr>
      <vt:lpstr>Slide 1</vt:lpstr>
      <vt:lpstr>Why Does Anxiety Research Matter?</vt:lpstr>
      <vt:lpstr>Fear vs. Anxiety</vt:lpstr>
      <vt:lpstr>Acoustic Startle Response</vt:lpstr>
      <vt:lpstr>Three Separate Experiments</vt:lpstr>
      <vt:lpstr>Slide 6</vt:lpstr>
      <vt:lpstr>Slide 7</vt:lpstr>
      <vt:lpstr>Slide 8</vt:lpstr>
      <vt:lpstr>Slide 9</vt:lpstr>
      <vt:lpstr>Hypothesis</vt:lpstr>
      <vt:lpstr>Experimental Process</vt:lpstr>
      <vt:lpstr>Subjects</vt:lpstr>
      <vt:lpstr>Startle Chamber Apparatus</vt:lpstr>
      <vt:lpstr>Olfactory Fear Potentiated Startle Procedures</vt:lpstr>
      <vt:lpstr>      Analysis: Olfactory Fear Potentiated Startle</vt:lpstr>
      <vt:lpstr>Light-Enhanced Startle Procedures</vt:lpstr>
      <vt:lpstr>Light-Enhanced Startle was Achieved </vt:lpstr>
      <vt:lpstr>AMe Lesions Disrupted LES</vt:lpstr>
      <vt:lpstr>Freezing Behavior </vt:lpstr>
      <vt:lpstr>Freezing Behavior Apparatus</vt:lpstr>
      <vt:lpstr>Cat Hair Induced Sustained Freezing Behavior</vt:lpstr>
      <vt:lpstr>Allomone Potentiated Acoustic Startle</vt:lpstr>
      <vt:lpstr>Very Strange Results</vt:lpstr>
      <vt:lpstr>Conclusion</vt:lpstr>
      <vt:lpstr>Acknowledgements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mpapier</cp:lastModifiedBy>
  <cp:revision>90</cp:revision>
  <dcterms:created xsi:type="dcterms:W3CDTF">2004-05-06T09:28:21Z</dcterms:created>
  <dcterms:modified xsi:type="dcterms:W3CDTF">2010-08-09T14:10:38Z</dcterms:modified>
</cp:coreProperties>
</file>