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2"/>
  </p:notesMasterIdLst>
  <p:sldIdLst>
    <p:sldId id="256" r:id="rId2"/>
    <p:sldId id="269" r:id="rId3"/>
    <p:sldId id="266" r:id="rId4"/>
    <p:sldId id="288" r:id="rId5"/>
    <p:sldId id="267" r:id="rId6"/>
    <p:sldId id="290" r:id="rId7"/>
    <p:sldId id="279" r:id="rId8"/>
    <p:sldId id="270" r:id="rId9"/>
    <p:sldId id="271" r:id="rId10"/>
    <p:sldId id="272" r:id="rId11"/>
    <p:sldId id="289" r:id="rId12"/>
    <p:sldId id="278" r:id="rId13"/>
    <p:sldId id="273" r:id="rId14"/>
    <p:sldId id="285" r:id="rId15"/>
    <p:sldId id="287" r:id="rId16"/>
    <p:sldId id="286" r:id="rId17"/>
    <p:sldId id="274" r:id="rId18"/>
    <p:sldId id="282" r:id="rId19"/>
    <p:sldId id="277" r:id="rId20"/>
    <p:sldId id="276"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9ED3D7"/>
    <a:srgbClr val="BFBFB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375" autoAdjust="0"/>
    <p:restoredTop sz="83245" autoAdjust="0"/>
  </p:normalViewPr>
  <p:slideViewPr>
    <p:cSldViewPr>
      <p:cViewPr varScale="1">
        <p:scale>
          <a:sx n="70" d="100"/>
          <a:sy n="70" d="100"/>
        </p:scale>
        <p:origin x="-9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anie%20Gu\Downloads\control%20release%20graph%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nie%20Gu\Documents\Summer%202010\Gov%20School\Controlled%20Release\Data%20-%207-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nie%20Gu\Documents\Summer%202010\Gov%20School\Controlled%20Release\Cumulativ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23600766120478"/>
          <c:y val="3.5756898130549372E-2"/>
          <c:w val="0.54509399162942473"/>
          <c:h val="0.81776691955648884"/>
        </c:manualLayout>
      </c:layout>
      <c:scatterChart>
        <c:scatterStyle val="smoothMarker"/>
        <c:ser>
          <c:idx val="0"/>
          <c:order val="0"/>
          <c:tx>
            <c:v>Uncontrolled Release</c:v>
          </c:tx>
          <c:marker>
            <c:symbol val="none"/>
          </c:marker>
          <c:xVal>
            <c:numRef>
              <c:f>Sheet1!$D$2:$D$14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Sheet1!$E$2:$E$14</c:f>
              <c:numCache>
                <c:formatCode>General</c:formatCode>
                <c:ptCount val="13"/>
                <c:pt idx="0">
                  <c:v>0</c:v>
                </c:pt>
                <c:pt idx="1">
                  <c:v>1.3533528323661281</c:v>
                </c:pt>
                <c:pt idx="2">
                  <c:v>0.49787068367864024</c:v>
                </c:pt>
                <c:pt idx="3">
                  <c:v>0.18315638888734212</c:v>
                </c:pt>
                <c:pt idx="4">
                  <c:v>6.7379469990854701E-2</c:v>
                </c:pt>
                <c:pt idx="5">
                  <c:v>1.3533528323661281</c:v>
                </c:pt>
                <c:pt idx="6">
                  <c:v>0.49787068367864024</c:v>
                </c:pt>
                <c:pt idx="7">
                  <c:v>0.18315638888734212</c:v>
                </c:pt>
                <c:pt idx="8">
                  <c:v>6.7379469990854701E-2</c:v>
                </c:pt>
                <c:pt idx="9">
                  <c:v>1.3533528323661281</c:v>
                </c:pt>
                <c:pt idx="10">
                  <c:v>0.49787068367864024</c:v>
                </c:pt>
                <c:pt idx="11">
                  <c:v>0.18315638888734212</c:v>
                </c:pt>
                <c:pt idx="12">
                  <c:v>6.7379469990854701E-2</c:v>
                </c:pt>
              </c:numCache>
            </c:numRef>
          </c:yVal>
          <c:smooth val="1"/>
        </c:ser>
        <c:ser>
          <c:idx val="1"/>
          <c:order val="1"/>
          <c:tx>
            <c:v>Effective Level</c:v>
          </c:tx>
          <c:spPr>
            <a:ln>
              <a:solidFill>
                <a:schemeClr val="tx1"/>
              </a:solidFill>
            </a:ln>
          </c:spPr>
          <c:marker>
            <c:symbol val="none"/>
          </c:marker>
          <c:xVal>
            <c:numRef>
              <c:f>Sheet1!$D$2:$D$14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Sheet1!$F$2:$F$14</c:f>
              <c:numCache>
                <c:formatCode>General</c:formatCode>
                <c:ptCount val="13"/>
                <c:pt idx="0">
                  <c:v>0.30000000000000032</c:v>
                </c:pt>
                <c:pt idx="1">
                  <c:v>0.30000000000000032</c:v>
                </c:pt>
                <c:pt idx="2">
                  <c:v>0.30000000000000032</c:v>
                </c:pt>
                <c:pt idx="3">
                  <c:v>0.30000000000000032</c:v>
                </c:pt>
                <c:pt idx="4">
                  <c:v>0.30000000000000032</c:v>
                </c:pt>
                <c:pt idx="5">
                  <c:v>0.30000000000000032</c:v>
                </c:pt>
                <c:pt idx="6">
                  <c:v>0.30000000000000032</c:v>
                </c:pt>
                <c:pt idx="7">
                  <c:v>0.30000000000000032</c:v>
                </c:pt>
                <c:pt idx="8">
                  <c:v>0.30000000000000032</c:v>
                </c:pt>
                <c:pt idx="9">
                  <c:v>0.30000000000000032</c:v>
                </c:pt>
                <c:pt idx="10">
                  <c:v>0.30000000000000032</c:v>
                </c:pt>
                <c:pt idx="11">
                  <c:v>0.30000000000000032</c:v>
                </c:pt>
                <c:pt idx="12">
                  <c:v>0.30000000000000032</c:v>
                </c:pt>
              </c:numCache>
            </c:numRef>
          </c:yVal>
          <c:smooth val="1"/>
        </c:ser>
        <c:ser>
          <c:idx val="2"/>
          <c:order val="2"/>
          <c:tx>
            <c:v>Toxic Level</c:v>
          </c:tx>
          <c:spPr>
            <a:ln>
              <a:solidFill>
                <a:srgbClr val="FF0000"/>
              </a:solidFill>
            </a:ln>
          </c:spPr>
          <c:marker>
            <c:symbol val="none"/>
          </c:marker>
          <c:xVal>
            <c:numRef>
              <c:f>Sheet1!$D$2:$D$14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Sheet1!$G$2:$G$14</c:f>
              <c:numCache>
                <c:formatCode>General</c:formatCode>
                <c:ptCount val="13"/>
                <c:pt idx="0">
                  <c:v>1.4</c:v>
                </c:pt>
                <c:pt idx="1">
                  <c:v>1.4</c:v>
                </c:pt>
                <c:pt idx="2">
                  <c:v>1.4</c:v>
                </c:pt>
                <c:pt idx="3">
                  <c:v>1.4</c:v>
                </c:pt>
                <c:pt idx="4">
                  <c:v>1.4</c:v>
                </c:pt>
                <c:pt idx="5">
                  <c:v>1.4</c:v>
                </c:pt>
                <c:pt idx="6">
                  <c:v>1.4</c:v>
                </c:pt>
                <c:pt idx="7">
                  <c:v>1.4</c:v>
                </c:pt>
                <c:pt idx="8">
                  <c:v>1.4</c:v>
                </c:pt>
                <c:pt idx="9">
                  <c:v>1.4</c:v>
                </c:pt>
                <c:pt idx="10">
                  <c:v>1.4</c:v>
                </c:pt>
                <c:pt idx="11">
                  <c:v>1.4</c:v>
                </c:pt>
                <c:pt idx="12">
                  <c:v>1.4</c:v>
                </c:pt>
              </c:numCache>
            </c:numRef>
          </c:yVal>
          <c:smooth val="1"/>
        </c:ser>
        <c:ser>
          <c:idx val="3"/>
          <c:order val="3"/>
          <c:tx>
            <c:v>Controlled Release</c:v>
          </c:tx>
          <c:spPr>
            <a:ln w="41275">
              <a:solidFill>
                <a:srgbClr val="00B050"/>
              </a:solidFill>
              <a:prstDash val="sysDot"/>
            </a:ln>
          </c:spPr>
          <c:marker>
            <c:symbol val="none"/>
          </c:marker>
          <c:xVal>
            <c:numRef>
              <c:f>Sheet1!$D$2:$D$14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Sheet1!$H$2:$H$14</c:f>
              <c:numCache>
                <c:formatCode>General</c:formatCode>
                <c:ptCount val="13"/>
                <c:pt idx="0">
                  <c:v>0</c:v>
                </c:pt>
                <c:pt idx="1">
                  <c:v>0.4</c:v>
                </c:pt>
                <c:pt idx="2">
                  <c:v>0.4</c:v>
                </c:pt>
                <c:pt idx="3">
                  <c:v>0.4</c:v>
                </c:pt>
                <c:pt idx="4">
                  <c:v>0.4</c:v>
                </c:pt>
                <c:pt idx="5">
                  <c:v>0.4</c:v>
                </c:pt>
                <c:pt idx="6">
                  <c:v>0.4</c:v>
                </c:pt>
                <c:pt idx="7">
                  <c:v>0.4</c:v>
                </c:pt>
                <c:pt idx="8">
                  <c:v>0.4</c:v>
                </c:pt>
                <c:pt idx="9">
                  <c:v>0.4</c:v>
                </c:pt>
                <c:pt idx="10">
                  <c:v>0.4</c:v>
                </c:pt>
                <c:pt idx="11">
                  <c:v>0.4</c:v>
                </c:pt>
                <c:pt idx="12">
                  <c:v>0.4</c:v>
                </c:pt>
              </c:numCache>
            </c:numRef>
          </c:yVal>
          <c:smooth val="1"/>
        </c:ser>
        <c:axId val="39382016"/>
        <c:axId val="39408384"/>
      </c:scatterChart>
      <c:valAx>
        <c:axId val="39382016"/>
        <c:scaling>
          <c:orientation val="minMax"/>
          <c:max val="12"/>
        </c:scaling>
        <c:axPos val="b"/>
        <c:numFmt formatCode="General" sourceLinked="1"/>
        <c:tickLblPos val="none"/>
        <c:crossAx val="39408384"/>
        <c:crosses val="autoZero"/>
        <c:crossBetween val="midCat"/>
      </c:valAx>
      <c:valAx>
        <c:axId val="39408384"/>
        <c:scaling>
          <c:orientation val="minMax"/>
          <c:min val="0"/>
        </c:scaling>
        <c:axPos val="l"/>
        <c:majorGridlines>
          <c:spPr>
            <a:ln>
              <a:solidFill>
                <a:srgbClr val="FF0000">
                  <a:alpha val="0"/>
                </a:srgbClr>
              </a:solidFill>
            </a:ln>
          </c:spPr>
        </c:majorGridlines>
        <c:numFmt formatCode="General" sourceLinked="1"/>
        <c:tickLblPos val="none"/>
        <c:txPr>
          <a:bodyPr/>
          <a:lstStyle/>
          <a:p>
            <a:pPr>
              <a:defRPr sz="1600"/>
            </a:pPr>
            <a:endParaRPr lang="en-US"/>
          </a:p>
        </c:txPr>
        <c:crossAx val="39382016"/>
        <c:crosses val="autoZero"/>
        <c:crossBetween val="midCat"/>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egend>
    <c:plotVisOnly val="1"/>
  </c:chart>
  <c:spPr>
    <a:solidFill>
      <a:srgbClr val="FFFFFF"/>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sz="2600" dirty="0" smtClean="0">
                <a:latin typeface="Calibri" pitchFamily="34" charset="0"/>
              </a:rPr>
              <a:t>Release of</a:t>
            </a:r>
            <a:r>
              <a:rPr lang="en-US" sz="2600" baseline="0" dirty="0" smtClean="0">
                <a:latin typeface="Calibri" pitchFamily="34" charset="0"/>
              </a:rPr>
              <a:t> Hexane through EVA 10% Film</a:t>
            </a:r>
            <a:endParaRPr lang="en-US" sz="2600" dirty="0">
              <a:latin typeface="Calibri" pitchFamily="34" charset="0"/>
            </a:endParaRPr>
          </a:p>
        </c:rich>
      </c:tx>
      <c:layout>
        <c:manualLayout>
          <c:xMode val="edge"/>
          <c:yMode val="edge"/>
          <c:x val="0.14452265346274709"/>
          <c:y val="1.6551724137931066E-2"/>
        </c:manualLayout>
      </c:layout>
    </c:title>
    <c:plotArea>
      <c:layout/>
      <c:scatterChart>
        <c:scatterStyle val="lineMarker"/>
        <c:ser>
          <c:idx val="0"/>
          <c:order val="0"/>
          <c:tx>
            <c:strRef>
              <c:f>Sheet1!$H$2</c:f>
              <c:strCache>
                <c:ptCount val="1"/>
                <c:pt idx="0">
                  <c:v>Trial 3</c:v>
                </c:pt>
              </c:strCache>
            </c:strRef>
          </c:tx>
          <c:spPr>
            <a:ln w="28575">
              <a:noFill/>
            </a:ln>
          </c:spPr>
          <c:trendline>
            <c:spPr>
              <a:ln w="25400" cap="flat" cmpd="sng" algn="ctr">
                <a:solidFill>
                  <a:schemeClr val="accent1"/>
                </a:solidFill>
                <a:prstDash val="solid"/>
              </a:ln>
              <a:effectLst>
                <a:outerShdw blurRad="40000" dist="20000" dir="5400000" rotWithShape="0">
                  <a:srgbClr val="000000">
                    <a:alpha val="38000"/>
                  </a:srgbClr>
                </a:outerShdw>
              </a:effectLst>
            </c:spPr>
            <c:trendlineType val="linear"/>
            <c:dispRSqr val="1"/>
            <c:dispEq val="1"/>
            <c:trendlineLbl>
              <c:layout>
                <c:manualLayout>
                  <c:x val="-7.4165791776028292E-2"/>
                  <c:y val="-0.36212561971420437"/>
                </c:manualLayout>
              </c:layout>
              <c:tx>
                <c:rich>
                  <a:bodyPr/>
                  <a:lstStyle/>
                  <a:p>
                    <a:pPr>
                      <a:defRPr>
                        <a:latin typeface="Calibri" pitchFamily="34" charset="0"/>
                      </a:defRPr>
                    </a:pPr>
                    <a:r>
                      <a:rPr lang="en-US" sz="2000" baseline="0" dirty="0"/>
                      <a:t>y = -0.0132x + 45.4660
R² = 0.9979</a:t>
                    </a:r>
                    <a:endParaRPr lang="en-US" sz="2000" dirty="0"/>
                  </a:p>
                </c:rich>
              </c:tx>
              <c:numFmt formatCode="#,##0.0000" sourceLinked="0"/>
            </c:trendlineLbl>
          </c:trendline>
          <c:xVal>
            <c:numRef>
              <c:f>Sheet1!$G$3:$G$37</c:f>
              <c:numCache>
                <c:formatCode>0</c:formatCode>
                <c:ptCount val="35"/>
                <c:pt idx="0">
                  <c:v>0</c:v>
                </c:pt>
                <c:pt idx="1">
                  <c:v>1</c:v>
                </c:pt>
                <c:pt idx="2">
                  <c:v>2</c:v>
                </c:pt>
                <c:pt idx="3">
                  <c:v>3</c:v>
                </c:pt>
                <c:pt idx="4">
                  <c:v>4</c:v>
                </c:pt>
                <c:pt idx="5">
                  <c:v>5</c:v>
                </c:pt>
                <c:pt idx="6">
                  <c:v>10</c:v>
                </c:pt>
                <c:pt idx="7">
                  <c:v>15</c:v>
                </c:pt>
                <c:pt idx="8">
                  <c:v>20</c:v>
                </c:pt>
                <c:pt idx="9">
                  <c:v>25</c:v>
                </c:pt>
                <c:pt idx="10">
                  <c:v>30</c:v>
                </c:pt>
                <c:pt idx="11">
                  <c:v>35</c:v>
                </c:pt>
                <c:pt idx="12">
                  <c:v>40</c:v>
                </c:pt>
                <c:pt idx="13">
                  <c:v>45</c:v>
                </c:pt>
                <c:pt idx="14">
                  <c:v>50</c:v>
                </c:pt>
                <c:pt idx="15">
                  <c:v>55</c:v>
                </c:pt>
                <c:pt idx="16">
                  <c:v>60</c:v>
                </c:pt>
                <c:pt idx="17">
                  <c:v>65</c:v>
                </c:pt>
                <c:pt idx="18">
                  <c:v>70</c:v>
                </c:pt>
                <c:pt idx="19">
                  <c:v>75</c:v>
                </c:pt>
                <c:pt idx="20">
                  <c:v>80</c:v>
                </c:pt>
                <c:pt idx="21">
                  <c:v>85</c:v>
                </c:pt>
                <c:pt idx="22">
                  <c:v>90</c:v>
                </c:pt>
                <c:pt idx="23">
                  <c:v>130</c:v>
                </c:pt>
                <c:pt idx="24">
                  <c:v>140</c:v>
                </c:pt>
                <c:pt idx="25">
                  <c:v>150</c:v>
                </c:pt>
                <c:pt idx="26">
                  <c:v>160</c:v>
                </c:pt>
                <c:pt idx="27">
                  <c:v>170</c:v>
                </c:pt>
                <c:pt idx="28">
                  <c:v>180</c:v>
                </c:pt>
                <c:pt idx="29">
                  <c:v>230</c:v>
                </c:pt>
                <c:pt idx="30">
                  <c:v>240</c:v>
                </c:pt>
                <c:pt idx="31">
                  <c:v>250</c:v>
                </c:pt>
                <c:pt idx="32">
                  <c:v>260</c:v>
                </c:pt>
                <c:pt idx="33">
                  <c:v>270</c:v>
                </c:pt>
                <c:pt idx="34">
                  <c:v>280</c:v>
                </c:pt>
              </c:numCache>
            </c:numRef>
          </c:xVal>
          <c:yVal>
            <c:numRef>
              <c:f>Sheet1!$H$3:$H$37</c:f>
              <c:numCache>
                <c:formatCode>0.00</c:formatCode>
                <c:ptCount val="35"/>
                <c:pt idx="0">
                  <c:v>45.51</c:v>
                </c:pt>
                <c:pt idx="1">
                  <c:v>45.5</c:v>
                </c:pt>
                <c:pt idx="2">
                  <c:v>45.49</c:v>
                </c:pt>
                <c:pt idx="3">
                  <c:v>45.38</c:v>
                </c:pt>
                <c:pt idx="4">
                  <c:v>45.36</c:v>
                </c:pt>
                <c:pt idx="5">
                  <c:v>45.35</c:v>
                </c:pt>
                <c:pt idx="6">
                  <c:v>45.4</c:v>
                </c:pt>
                <c:pt idx="7">
                  <c:v>45.34</c:v>
                </c:pt>
                <c:pt idx="8">
                  <c:v>45.27</c:v>
                </c:pt>
                <c:pt idx="9">
                  <c:v>45.190000000000012</c:v>
                </c:pt>
                <c:pt idx="10">
                  <c:v>45.04</c:v>
                </c:pt>
                <c:pt idx="11">
                  <c:v>44.98</c:v>
                </c:pt>
                <c:pt idx="12">
                  <c:v>44.97</c:v>
                </c:pt>
                <c:pt idx="13">
                  <c:v>44.9</c:v>
                </c:pt>
                <c:pt idx="14">
                  <c:v>44.83</c:v>
                </c:pt>
                <c:pt idx="15">
                  <c:v>44.77</c:v>
                </c:pt>
                <c:pt idx="16">
                  <c:v>44.71</c:v>
                </c:pt>
                <c:pt idx="17">
                  <c:v>44.63</c:v>
                </c:pt>
                <c:pt idx="18">
                  <c:v>44.53</c:v>
                </c:pt>
                <c:pt idx="19">
                  <c:v>44.43</c:v>
                </c:pt>
                <c:pt idx="20">
                  <c:v>44.3</c:v>
                </c:pt>
                <c:pt idx="21">
                  <c:v>44.260000000000012</c:v>
                </c:pt>
                <c:pt idx="22">
                  <c:v>44.18</c:v>
                </c:pt>
                <c:pt idx="23">
                  <c:v>43.64</c:v>
                </c:pt>
                <c:pt idx="24">
                  <c:v>43.6</c:v>
                </c:pt>
                <c:pt idx="25">
                  <c:v>43.49</c:v>
                </c:pt>
                <c:pt idx="26">
                  <c:v>43.35</c:v>
                </c:pt>
                <c:pt idx="27">
                  <c:v>43.15</c:v>
                </c:pt>
                <c:pt idx="28">
                  <c:v>43.05</c:v>
                </c:pt>
                <c:pt idx="29">
                  <c:v>42.51</c:v>
                </c:pt>
                <c:pt idx="30">
                  <c:v>42.34</c:v>
                </c:pt>
                <c:pt idx="31">
                  <c:v>42.2</c:v>
                </c:pt>
                <c:pt idx="32">
                  <c:v>42.05</c:v>
                </c:pt>
                <c:pt idx="33">
                  <c:v>41.94</c:v>
                </c:pt>
                <c:pt idx="34">
                  <c:v>41.78</c:v>
                </c:pt>
              </c:numCache>
            </c:numRef>
          </c:yVal>
        </c:ser>
        <c:axId val="39524224"/>
        <c:axId val="39530496"/>
      </c:scatterChart>
      <c:valAx>
        <c:axId val="39524224"/>
        <c:scaling>
          <c:orientation val="minMax"/>
        </c:scaling>
        <c:axPos val="b"/>
        <c:majorGridlines/>
        <c:title>
          <c:tx>
            <c:rich>
              <a:bodyPr/>
              <a:lstStyle/>
              <a:p>
                <a:pPr>
                  <a:defRPr>
                    <a:latin typeface="Calibri" pitchFamily="34" charset="0"/>
                  </a:defRPr>
                </a:pPr>
                <a:r>
                  <a:rPr lang="en-US">
                    <a:latin typeface="Calibri" pitchFamily="34" charset="0"/>
                  </a:rPr>
                  <a:t>Time (min)</a:t>
                </a:r>
              </a:p>
            </c:rich>
          </c:tx>
        </c:title>
        <c:numFmt formatCode="0" sourceLinked="1"/>
        <c:tickLblPos val="nextTo"/>
        <c:txPr>
          <a:bodyPr/>
          <a:lstStyle/>
          <a:p>
            <a:pPr>
              <a:defRPr>
                <a:latin typeface="Calibri" pitchFamily="34" charset="0"/>
              </a:defRPr>
            </a:pPr>
            <a:endParaRPr lang="en-US"/>
          </a:p>
        </c:txPr>
        <c:crossAx val="39530496"/>
        <c:crosses val="autoZero"/>
        <c:crossBetween val="midCat"/>
      </c:valAx>
      <c:valAx>
        <c:axId val="39530496"/>
        <c:scaling>
          <c:orientation val="minMax"/>
        </c:scaling>
        <c:axPos val="l"/>
        <c:majorGridlines/>
        <c:title>
          <c:tx>
            <c:rich>
              <a:bodyPr rot="-5400000" vert="horz"/>
              <a:lstStyle/>
              <a:p>
                <a:pPr>
                  <a:defRPr>
                    <a:latin typeface="Calibri" pitchFamily="34" charset="0"/>
                  </a:defRPr>
                </a:pPr>
                <a:r>
                  <a:rPr lang="en-US">
                    <a:latin typeface="Calibri" pitchFamily="34" charset="0"/>
                  </a:rPr>
                  <a:t>Mass (g)</a:t>
                </a:r>
              </a:p>
            </c:rich>
          </c:tx>
        </c:title>
        <c:numFmt formatCode="0.00" sourceLinked="1"/>
        <c:tickLblPos val="nextTo"/>
        <c:txPr>
          <a:bodyPr/>
          <a:lstStyle/>
          <a:p>
            <a:pPr>
              <a:defRPr>
                <a:latin typeface="Calibri" pitchFamily="34" charset="0"/>
              </a:defRPr>
            </a:pPr>
            <a:endParaRPr lang="en-US"/>
          </a:p>
        </c:txPr>
        <c:crossAx val="39524224"/>
        <c:crosses val="autoZero"/>
        <c:crossBetween val="midCat"/>
      </c:valAx>
    </c:plotArea>
    <c:plotVisOnly val="1"/>
  </c:chart>
  <c:spPr>
    <a:solidFill>
      <a:srgbClr val="FFFFFF"/>
    </a:solidFill>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view3D>
      <c:perspective val="30"/>
    </c:view3D>
    <c:plotArea>
      <c:layout>
        <c:manualLayout>
          <c:layoutTarget val="inner"/>
          <c:xMode val="edge"/>
          <c:yMode val="edge"/>
          <c:x val="0.14489222311777974"/>
          <c:y val="6.200712143928043E-2"/>
          <c:w val="0.70833136999607338"/>
          <c:h val="0.78363089288689058"/>
        </c:manualLayout>
      </c:layout>
      <c:bar3DChart>
        <c:barDir val="col"/>
        <c:grouping val="standard"/>
        <c:ser>
          <c:idx val="0"/>
          <c:order val="0"/>
          <c:tx>
            <c:strRef>
              <c:f>Rates!$N$25</c:f>
              <c:strCache>
                <c:ptCount val="1"/>
                <c:pt idx="0">
                  <c:v>PE</c:v>
                </c:pt>
              </c:strCache>
            </c:strRef>
          </c:tx>
          <c:cat>
            <c:strRef>
              <c:f>Rates!$O$24:$Q$24</c:f>
              <c:strCache>
                <c:ptCount val="3"/>
                <c:pt idx="0">
                  <c:v>Hexane</c:v>
                </c:pt>
                <c:pt idx="1">
                  <c:v>Ethyl Acetate</c:v>
                </c:pt>
                <c:pt idx="2">
                  <c:v>2-Pentanol</c:v>
                </c:pt>
              </c:strCache>
            </c:strRef>
          </c:cat>
          <c:val>
            <c:numRef>
              <c:f>Rates!$O$25:$Q$25</c:f>
              <c:numCache>
                <c:formatCode>0.00E+00</c:formatCode>
                <c:ptCount val="3"/>
                <c:pt idx="0" formatCode="0.0000E+00">
                  <c:v>1.3701111111111127E-3</c:v>
                </c:pt>
                <c:pt idx="1">
                  <c:v>7.7073722222222333E-4</c:v>
                </c:pt>
                <c:pt idx="2" formatCode="General">
                  <c:v>5.3082954646707779E-5</c:v>
                </c:pt>
              </c:numCache>
            </c:numRef>
          </c:val>
        </c:ser>
        <c:ser>
          <c:idx val="1"/>
          <c:order val="1"/>
          <c:tx>
            <c:strRef>
              <c:f>Rates!$N$26</c:f>
              <c:strCache>
                <c:ptCount val="1"/>
                <c:pt idx="0">
                  <c:v>EVA 10%</c:v>
                </c:pt>
              </c:strCache>
            </c:strRef>
          </c:tx>
          <c:cat>
            <c:strRef>
              <c:f>Rates!$O$24:$Q$24</c:f>
              <c:strCache>
                <c:ptCount val="3"/>
                <c:pt idx="0">
                  <c:v>Hexane</c:v>
                </c:pt>
                <c:pt idx="1">
                  <c:v>Ethyl Acetate</c:v>
                </c:pt>
                <c:pt idx="2">
                  <c:v>2-Pentanol</c:v>
                </c:pt>
              </c:strCache>
            </c:strRef>
          </c:cat>
          <c:val>
            <c:numRef>
              <c:f>Rates!$O$26:$Q$26</c:f>
              <c:numCache>
                <c:formatCode>0.00E+00</c:formatCode>
                <c:ptCount val="3"/>
                <c:pt idx="0" formatCode="0.0000E+00">
                  <c:v>1.0119811111111109E-2</c:v>
                </c:pt>
                <c:pt idx="1">
                  <c:v>8.5093111111111137E-3</c:v>
                </c:pt>
                <c:pt idx="2" formatCode="General">
                  <c:v>2.8936113338679496E-4</c:v>
                </c:pt>
              </c:numCache>
            </c:numRef>
          </c:val>
        </c:ser>
        <c:ser>
          <c:idx val="2"/>
          <c:order val="2"/>
          <c:tx>
            <c:strRef>
              <c:f>Rates!$N$27</c:f>
              <c:strCache>
                <c:ptCount val="1"/>
                <c:pt idx="0">
                  <c:v>EVA 12%</c:v>
                </c:pt>
              </c:strCache>
            </c:strRef>
          </c:tx>
          <c:cat>
            <c:strRef>
              <c:f>Rates!$O$24:$Q$24</c:f>
              <c:strCache>
                <c:ptCount val="3"/>
                <c:pt idx="0">
                  <c:v>Hexane</c:v>
                </c:pt>
                <c:pt idx="1">
                  <c:v>Ethyl Acetate</c:v>
                </c:pt>
                <c:pt idx="2">
                  <c:v>2-Pentanol</c:v>
                </c:pt>
              </c:strCache>
            </c:strRef>
          </c:cat>
          <c:val>
            <c:numRef>
              <c:f>Rates!$O$27:$Q$27</c:f>
              <c:numCache>
                <c:formatCode>0.00E+00</c:formatCode>
                <c:ptCount val="3"/>
                <c:pt idx="0" formatCode="0.0000E+00">
                  <c:v>1.3387666666666681E-2</c:v>
                </c:pt>
                <c:pt idx="1">
                  <c:v>7.0168333333333454E-3</c:v>
                </c:pt>
                <c:pt idx="2" formatCode="General">
                  <c:v>2.8446048293682611E-4</c:v>
                </c:pt>
              </c:numCache>
            </c:numRef>
          </c:val>
        </c:ser>
        <c:shape val="box"/>
        <c:axId val="39552128"/>
        <c:axId val="39554048"/>
        <c:axId val="40264576"/>
      </c:bar3DChart>
      <c:catAx>
        <c:axId val="39552128"/>
        <c:scaling>
          <c:orientation val="minMax"/>
        </c:scaling>
        <c:axPos val="b"/>
        <c:title>
          <c:tx>
            <c:rich>
              <a:bodyPr/>
              <a:lstStyle/>
              <a:p>
                <a:pPr>
                  <a:defRPr sz="1800"/>
                </a:pPr>
                <a:r>
                  <a:rPr lang="en-US" sz="1800"/>
                  <a:t>Substance</a:t>
                </a:r>
              </a:p>
            </c:rich>
          </c:tx>
          <c:layout>
            <c:manualLayout>
              <c:xMode val="edge"/>
              <c:yMode val="edge"/>
              <c:x val="0.25947899229131832"/>
              <c:y val="0.91556913144477625"/>
            </c:manualLayout>
          </c:layout>
        </c:title>
        <c:numFmt formatCode="General" sourceLinked="1"/>
        <c:tickLblPos val="nextTo"/>
        <c:crossAx val="39554048"/>
        <c:crosses val="autoZero"/>
        <c:auto val="1"/>
        <c:lblAlgn val="ctr"/>
        <c:lblOffset val="100"/>
      </c:catAx>
      <c:valAx>
        <c:axId val="39554048"/>
        <c:scaling>
          <c:orientation val="minMax"/>
        </c:scaling>
        <c:axPos val="l"/>
        <c:majorGridlines/>
        <c:title>
          <c:tx>
            <c:rich>
              <a:bodyPr rot="-5400000" vert="horz"/>
              <a:lstStyle/>
              <a:p>
                <a:pPr>
                  <a:defRPr sz="1800"/>
                </a:pPr>
                <a:r>
                  <a:rPr lang="en-US" sz="1800"/>
                  <a:t>Rate</a:t>
                </a:r>
                <a:r>
                  <a:rPr lang="en-US" sz="1800" baseline="0"/>
                  <a:t> (g/s•m</a:t>
                </a:r>
                <a:r>
                  <a:rPr lang="en-US" sz="1800" baseline="30000"/>
                  <a:t>2</a:t>
                </a:r>
                <a:r>
                  <a:rPr lang="en-US" sz="1800" baseline="0"/>
                  <a:t>)</a:t>
                </a:r>
                <a:endParaRPr lang="en-US" sz="1800"/>
              </a:p>
            </c:rich>
          </c:tx>
          <c:layout>
            <c:manualLayout>
              <c:xMode val="edge"/>
              <c:yMode val="edge"/>
              <c:x val="2.6814755953670975E-2"/>
              <c:y val="0.3021570579539628"/>
            </c:manualLayout>
          </c:layout>
        </c:title>
        <c:numFmt formatCode="0.0E+00" sourceLinked="0"/>
        <c:tickLblPos val="nextTo"/>
        <c:crossAx val="39552128"/>
        <c:crosses val="autoZero"/>
        <c:crossBetween val="between"/>
      </c:valAx>
      <c:serAx>
        <c:axId val="40264576"/>
        <c:scaling>
          <c:orientation val="minMax"/>
        </c:scaling>
        <c:axPos val="b"/>
        <c:title>
          <c:tx>
            <c:rich>
              <a:bodyPr rot="-5400000" vert="horz"/>
              <a:lstStyle/>
              <a:p>
                <a:pPr>
                  <a:defRPr sz="1800"/>
                </a:pPr>
                <a:r>
                  <a:rPr lang="en-US" sz="1800"/>
                  <a:t>Polymer Membrane</a:t>
                </a:r>
              </a:p>
            </c:rich>
          </c:tx>
          <c:layout>
            <c:manualLayout>
              <c:xMode val="edge"/>
              <c:yMode val="edge"/>
              <c:x val="0.93070866141732278"/>
              <c:y val="0.28693215072253875"/>
            </c:manualLayout>
          </c:layout>
        </c:title>
        <c:tickLblPos val="nextTo"/>
        <c:crossAx val="39554048"/>
        <c:crosses val="autoZero"/>
      </c:serAx>
    </c:plotArea>
    <c:plotVisOnly val="1"/>
  </c:chart>
  <c:spPr>
    <a:solidFill>
      <a:schemeClr val="accent5"/>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drawing1.xml><?xml version="1.0" encoding="utf-8"?>
<c:userShapes xmlns:c="http://schemas.openxmlformats.org/drawingml/2006/chart">
  <cdr:relSizeAnchor xmlns:cdr="http://schemas.openxmlformats.org/drawingml/2006/chartDrawing">
    <cdr:from>
      <cdr:x>0.20608</cdr:x>
      <cdr:y>0.87479</cdr:y>
    </cdr:from>
    <cdr:to>
      <cdr:x>0.49324</cdr:x>
      <cdr:y>0.93478</cdr:y>
    </cdr:to>
    <cdr:sp macro="" textlink="">
      <cdr:nvSpPr>
        <cdr:cNvPr id="2" name="TextBox 1"/>
        <cdr:cNvSpPr txBox="1"/>
      </cdr:nvSpPr>
      <cdr:spPr>
        <a:xfrm xmlns:a="http://schemas.openxmlformats.org/drawingml/2006/main">
          <a:off x="1162050" y="3449617"/>
          <a:ext cx="1619250" cy="236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a:t>Time </a:t>
          </a:r>
        </a:p>
      </cdr:txBody>
    </cdr:sp>
  </cdr:relSizeAnchor>
  <cdr:relSizeAnchor xmlns:cdr="http://schemas.openxmlformats.org/drawingml/2006/chartDrawing">
    <cdr:from>
      <cdr:x>0.01858</cdr:x>
      <cdr:y>0.06039</cdr:y>
    </cdr:from>
    <cdr:to>
      <cdr:x>0.07601</cdr:x>
      <cdr:y>0.81159</cdr:y>
    </cdr:to>
    <cdr:sp macro="" textlink="">
      <cdr:nvSpPr>
        <cdr:cNvPr id="3" name="TextBox 2"/>
        <cdr:cNvSpPr txBox="1"/>
      </cdr:nvSpPr>
      <cdr:spPr>
        <a:xfrm xmlns:a="http://schemas.openxmlformats.org/drawingml/2006/main" flipV="1">
          <a:off x="104769" y="238127"/>
          <a:ext cx="323856" cy="2962257"/>
        </a:xfrm>
        <a:prstGeom xmlns:a="http://schemas.openxmlformats.org/drawingml/2006/main" prst="rect">
          <a:avLst/>
        </a:prstGeom>
      </cdr:spPr>
      <cdr:txBody>
        <a:bodyPr xmlns:a="http://schemas.openxmlformats.org/drawingml/2006/main" vertOverflow="clip" vert="eaVert" wrap="square" rtlCol="0" anchor="ctr"/>
        <a:lstStyle xmlns:a="http://schemas.openxmlformats.org/drawingml/2006/main"/>
        <a:p xmlns:a="http://schemas.openxmlformats.org/drawingml/2006/main">
          <a:pPr algn="ctr"/>
          <a:r>
            <a:rPr lang="en-US" sz="1600"/>
            <a:t>Concentration of Substance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D71A9F24-DAFA-494B-B478-76E61C6DF9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smtClean="0">
                <a:ea typeface="ＭＳ Ｐゴシック" pitchFamily="34" charset="-128"/>
              </a:rPr>
              <a:t>Left:</a:t>
            </a:r>
          </a:p>
          <a:p>
            <a:r>
              <a:rPr lang="en-US" smtClean="0">
                <a:ea typeface="ＭＳ Ｐゴシック" pitchFamily="34" charset="-128"/>
              </a:rPr>
              <a:t>Vivian</a:t>
            </a:r>
          </a:p>
          <a:p>
            <a:r>
              <a:rPr lang="en-US" smtClean="0">
                <a:ea typeface="ＭＳ Ｐゴシック" pitchFamily="34" charset="-128"/>
              </a:rPr>
              <a:t>Jenny</a:t>
            </a:r>
          </a:p>
          <a:p>
            <a:r>
              <a:rPr lang="en-US" smtClean="0">
                <a:ea typeface="ＭＳ Ｐゴシック" pitchFamily="34" charset="-128"/>
              </a:rPr>
              <a:t>Steve</a:t>
            </a:r>
          </a:p>
          <a:p>
            <a:r>
              <a:rPr lang="en-US" smtClean="0">
                <a:ea typeface="ＭＳ Ｐゴシック" pitchFamily="34" charset="-128"/>
              </a:rPr>
              <a:t>James</a:t>
            </a:r>
          </a:p>
          <a:p>
            <a:endParaRPr lang="en-US" smtClean="0">
              <a:ea typeface="ＭＳ Ｐゴシック" pitchFamily="34" charset="-128"/>
            </a:endParaRPr>
          </a:p>
          <a:p>
            <a:r>
              <a:rPr lang="en-US" smtClean="0">
                <a:ea typeface="ＭＳ Ｐゴシック" pitchFamily="34" charset="-128"/>
              </a:rPr>
              <a:t>Right (computer side):</a:t>
            </a:r>
          </a:p>
          <a:p>
            <a:r>
              <a:rPr lang="en-US" smtClean="0">
                <a:ea typeface="ＭＳ Ｐゴシック" pitchFamily="34" charset="-128"/>
              </a:rPr>
              <a:t>Anita</a:t>
            </a:r>
          </a:p>
          <a:p>
            <a:r>
              <a:rPr lang="en-US" smtClean="0">
                <a:ea typeface="ＭＳ Ｐゴシック" pitchFamily="34" charset="-128"/>
              </a:rPr>
              <a:t>Janie</a:t>
            </a:r>
          </a:p>
          <a:p>
            <a:r>
              <a:rPr lang="en-US" smtClean="0">
                <a:ea typeface="ＭＳ Ｐゴシック" pitchFamily="34" charset="-128"/>
              </a:rPr>
              <a:t>Kyle</a:t>
            </a:r>
          </a:p>
          <a:p>
            <a:r>
              <a:rPr lang="en-US" smtClean="0">
                <a:ea typeface="ＭＳ Ｐゴシック" pitchFamily="34" charset="-128"/>
              </a:rPr>
              <a:t>Jake</a:t>
            </a:r>
          </a:p>
        </p:txBody>
      </p:sp>
      <p:sp>
        <p:nvSpPr>
          <p:cNvPr id="15363" name="Slide Number Placeholder 3"/>
          <p:cNvSpPr>
            <a:spLocks noGrp="1"/>
          </p:cNvSpPr>
          <p:nvPr>
            <p:ph type="sldNum" sz="quarter" idx="5"/>
          </p:nvPr>
        </p:nvSpPr>
        <p:spPr>
          <a:noFill/>
        </p:spPr>
        <p:txBody>
          <a:bodyPr/>
          <a:lstStyle/>
          <a:p>
            <a:fld id="{497E10DC-7100-4BA8-B9DA-841262792FAE}"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smtClean="0">
                <a:ea typeface="ＭＳ Ｐゴシック" pitchFamily="34" charset="-128"/>
              </a:rPr>
              <a:t>Steve</a:t>
            </a:r>
          </a:p>
        </p:txBody>
      </p:sp>
      <p:sp>
        <p:nvSpPr>
          <p:cNvPr id="33795" name="Slide Number Placeholder 3"/>
          <p:cNvSpPr>
            <a:spLocks noGrp="1"/>
          </p:cNvSpPr>
          <p:nvPr>
            <p:ph type="sldNum" sz="quarter" idx="5"/>
          </p:nvPr>
        </p:nvSpPr>
        <p:spPr>
          <a:noFill/>
        </p:spPr>
        <p:txBody>
          <a:bodyPr/>
          <a:lstStyle/>
          <a:p>
            <a:fld id="{78516F5F-9921-4F3B-9E72-53CA400BB2DF}"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smtClean="0">
                <a:ea typeface="ＭＳ Ｐゴシック" pitchFamily="34" charset="-128"/>
              </a:rPr>
              <a:t>Janie</a:t>
            </a:r>
          </a:p>
        </p:txBody>
      </p:sp>
      <p:sp>
        <p:nvSpPr>
          <p:cNvPr id="35843" name="Slide Number Placeholder 3"/>
          <p:cNvSpPr>
            <a:spLocks noGrp="1"/>
          </p:cNvSpPr>
          <p:nvPr>
            <p:ph type="sldNum" sz="quarter" idx="5"/>
          </p:nvPr>
        </p:nvSpPr>
        <p:spPr>
          <a:noFill/>
        </p:spPr>
        <p:txBody>
          <a:bodyPr/>
          <a:lstStyle/>
          <a:p>
            <a:fld id="{3E282ABF-B9D2-418B-BF32-C8D69429040A}"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r>
              <a:rPr lang="en-US" smtClean="0">
                <a:ea typeface="ＭＳ Ｐゴシック" pitchFamily="34" charset="-128"/>
              </a:rPr>
              <a:t>Steve</a:t>
            </a:r>
          </a:p>
          <a:p>
            <a:r>
              <a:rPr lang="en-US" smtClean="0">
                <a:ea typeface="ＭＳ Ｐゴシック" pitchFamily="34" charset="-128"/>
              </a:rPr>
              <a:t>Insert animation</a:t>
            </a:r>
          </a:p>
        </p:txBody>
      </p:sp>
      <p:sp>
        <p:nvSpPr>
          <p:cNvPr id="37891" name="Slide Number Placeholder 3"/>
          <p:cNvSpPr>
            <a:spLocks noGrp="1"/>
          </p:cNvSpPr>
          <p:nvPr>
            <p:ph type="sldNum" sz="quarter" idx="5"/>
          </p:nvPr>
        </p:nvSpPr>
        <p:spPr>
          <a:noFill/>
        </p:spPr>
        <p:txBody>
          <a:bodyPr/>
          <a:lstStyle/>
          <a:p>
            <a:fld id="{C57675DC-20CC-4ABF-9806-2DEC13A8821C}"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ea typeface="ＭＳ Ｐゴシック" pitchFamily="34" charset="-128"/>
              </a:rPr>
              <a:t>James</a:t>
            </a:r>
          </a:p>
        </p:txBody>
      </p:sp>
      <p:sp>
        <p:nvSpPr>
          <p:cNvPr id="39939" name="Slide Number Placeholder 3"/>
          <p:cNvSpPr>
            <a:spLocks noGrp="1"/>
          </p:cNvSpPr>
          <p:nvPr>
            <p:ph type="sldNum" sz="quarter" idx="5"/>
          </p:nvPr>
        </p:nvSpPr>
        <p:spPr>
          <a:noFill/>
        </p:spPr>
        <p:txBody>
          <a:bodyPr/>
          <a:lstStyle/>
          <a:p>
            <a:fld id="{9FA19DC9-71F0-4FC3-AC21-FD90463A2B2A}"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43011" name="Slide Number Placeholder 3"/>
          <p:cNvSpPr>
            <a:spLocks noGrp="1"/>
          </p:cNvSpPr>
          <p:nvPr>
            <p:ph type="sldNum" sz="quarter" idx="5"/>
          </p:nvPr>
        </p:nvSpPr>
        <p:spPr>
          <a:noFill/>
        </p:spPr>
        <p:txBody>
          <a:bodyPr/>
          <a:lstStyle/>
          <a:p>
            <a:fld id="{F66ECFDF-4D29-49D8-808B-60E5717182BF}"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smtClean="0">
                <a:ea typeface="ＭＳ Ｐゴシック" pitchFamily="34" charset="-128"/>
              </a:rPr>
              <a:t>James</a:t>
            </a:r>
          </a:p>
          <a:p>
            <a:endParaRPr lang="en-US" smtClean="0">
              <a:ea typeface="ＭＳ Ｐゴシック" pitchFamily="34" charset="-128"/>
            </a:endParaRPr>
          </a:p>
          <a:p>
            <a:r>
              <a:rPr lang="en-US" smtClean="0">
                <a:ea typeface="ＭＳ Ｐゴシック" pitchFamily="34" charset="-128"/>
              </a:rPr>
              <a:t>Divide by 60 to convert from min to s, change to SI units (g/sm^2), take into account thickness of membrane (1.8mm for PE vs. 1.5mm for EVA 10% and EVA 12%), mention that although hexane and PE are both nonpolar, other factors may have come into play, namely crystallinity, note that hexane has highest vapor pressure (effect shown in graph)</a:t>
            </a:r>
          </a:p>
        </p:txBody>
      </p:sp>
      <p:sp>
        <p:nvSpPr>
          <p:cNvPr id="45059" name="Slide Number Placeholder 3"/>
          <p:cNvSpPr>
            <a:spLocks noGrp="1"/>
          </p:cNvSpPr>
          <p:nvPr>
            <p:ph type="sldNum" sz="quarter" idx="5"/>
          </p:nvPr>
        </p:nvSpPr>
        <p:spPr>
          <a:noFill/>
        </p:spPr>
        <p:txBody>
          <a:bodyPr/>
          <a:lstStyle/>
          <a:p>
            <a:fld id="{C0CF098F-0557-4F29-8D25-8DA17ADF4576}"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US" smtClean="0">
                <a:ea typeface="ＭＳ Ｐゴシック" pitchFamily="34" charset="-128"/>
              </a:rPr>
              <a:t>Janie</a:t>
            </a:r>
          </a:p>
          <a:p>
            <a:endParaRPr lang="en-US" smtClean="0">
              <a:ea typeface="ＭＳ Ｐゴシック" pitchFamily="34" charset="-128"/>
            </a:endParaRPr>
          </a:p>
          <a:p>
            <a:r>
              <a:rPr lang="en-US" smtClean="0">
                <a:ea typeface="ＭＳ Ｐゴシック" pitchFamily="34" charset="-128"/>
              </a:rPr>
              <a:t>Don’t read p-values</a:t>
            </a:r>
          </a:p>
          <a:p>
            <a:r>
              <a:rPr lang="en-US" smtClean="0">
                <a:ea typeface="ＭＳ Ｐゴシック" pitchFamily="34" charset="-128"/>
              </a:rPr>
              <a:t>Mention how outliers were not used in statistical analysis</a:t>
            </a:r>
          </a:p>
        </p:txBody>
      </p:sp>
      <p:sp>
        <p:nvSpPr>
          <p:cNvPr id="49155" name="Slide Number Placeholder 3"/>
          <p:cNvSpPr>
            <a:spLocks noGrp="1"/>
          </p:cNvSpPr>
          <p:nvPr>
            <p:ph type="sldNum" sz="quarter" idx="5"/>
          </p:nvPr>
        </p:nvSpPr>
        <p:spPr>
          <a:noFill/>
        </p:spPr>
        <p:txBody>
          <a:bodyPr/>
          <a:lstStyle/>
          <a:p>
            <a:fld id="{82CEAAC3-D73A-4E27-9186-664F5514EE0D}"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ea typeface="ＭＳ Ｐゴシック" pitchFamily="34" charset="-128"/>
              </a:rPr>
              <a:t>Jake</a:t>
            </a:r>
          </a:p>
        </p:txBody>
      </p:sp>
      <p:sp>
        <p:nvSpPr>
          <p:cNvPr id="51203" name="Slide Number Placeholder 3"/>
          <p:cNvSpPr>
            <a:spLocks noGrp="1"/>
          </p:cNvSpPr>
          <p:nvPr>
            <p:ph type="sldNum" sz="quarter" idx="5"/>
          </p:nvPr>
        </p:nvSpPr>
        <p:spPr>
          <a:noFill/>
        </p:spPr>
        <p:txBody>
          <a:bodyPr/>
          <a:lstStyle/>
          <a:p>
            <a:fld id="{3C65F093-2D9F-46C6-B651-7E336E1D99A3}"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smtClean="0">
                <a:ea typeface="ＭＳ Ｐゴシック" pitchFamily="34" charset="-128"/>
              </a:rPr>
              <a:t>Jake</a:t>
            </a:r>
          </a:p>
        </p:txBody>
      </p:sp>
      <p:sp>
        <p:nvSpPr>
          <p:cNvPr id="53251" name="Slide Number Placeholder 3"/>
          <p:cNvSpPr>
            <a:spLocks noGrp="1"/>
          </p:cNvSpPr>
          <p:nvPr>
            <p:ph type="sldNum" sz="quarter" idx="5"/>
          </p:nvPr>
        </p:nvSpPr>
        <p:spPr>
          <a:noFill/>
        </p:spPr>
        <p:txBody>
          <a:bodyPr/>
          <a:lstStyle/>
          <a:p>
            <a:fld id="{B10BA76A-B438-4CA1-8459-C74464E7E2AA}"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ea typeface="ＭＳ Ｐゴシック" pitchFamily="34" charset="-128"/>
              </a:rPr>
              <a:t>Janie</a:t>
            </a:r>
          </a:p>
        </p:txBody>
      </p:sp>
      <p:sp>
        <p:nvSpPr>
          <p:cNvPr id="55299" name="Slide Number Placeholder 3"/>
          <p:cNvSpPr>
            <a:spLocks noGrp="1"/>
          </p:cNvSpPr>
          <p:nvPr>
            <p:ph type="sldNum" sz="quarter" idx="5"/>
          </p:nvPr>
        </p:nvSpPr>
        <p:spPr>
          <a:noFill/>
        </p:spPr>
        <p:txBody>
          <a:bodyPr/>
          <a:lstStyle/>
          <a:p>
            <a:fld id="{161E52C9-EC3E-40D3-BE27-102099EE83D5}"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ea typeface="ＭＳ Ｐゴシック" pitchFamily="34" charset="-128"/>
              </a:rPr>
              <a:t>Vivian</a:t>
            </a:r>
          </a:p>
        </p:txBody>
      </p:sp>
      <p:sp>
        <p:nvSpPr>
          <p:cNvPr id="17411" name="Slide Number Placeholder 3"/>
          <p:cNvSpPr>
            <a:spLocks noGrp="1"/>
          </p:cNvSpPr>
          <p:nvPr>
            <p:ph type="sldNum" sz="quarter" idx="5"/>
          </p:nvPr>
        </p:nvSpPr>
        <p:spPr>
          <a:noFill/>
        </p:spPr>
        <p:txBody>
          <a:bodyPr/>
          <a:lstStyle/>
          <a:p>
            <a:fld id="{F2DDF7A7-05A0-4F48-B8DB-7876DB60C78E}"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ea typeface="ＭＳ Ｐゴシック" pitchFamily="34" charset="-128"/>
              </a:rPr>
              <a:t>Anita</a:t>
            </a:r>
          </a:p>
        </p:txBody>
      </p:sp>
      <p:sp>
        <p:nvSpPr>
          <p:cNvPr id="19459" name="Slide Number Placeholder 3"/>
          <p:cNvSpPr>
            <a:spLocks noGrp="1"/>
          </p:cNvSpPr>
          <p:nvPr>
            <p:ph type="sldNum" sz="quarter" idx="5"/>
          </p:nvPr>
        </p:nvSpPr>
        <p:spPr>
          <a:noFill/>
        </p:spPr>
        <p:txBody>
          <a:bodyPr/>
          <a:lstStyle/>
          <a:p>
            <a:fld id="{C4A6EADF-4EAE-4EB7-B429-B6ABEA6D14A9}"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ea typeface="ＭＳ Ｐゴシック" pitchFamily="34" charset="-128"/>
              </a:rPr>
              <a:t>Anita</a:t>
            </a:r>
          </a:p>
        </p:txBody>
      </p:sp>
      <p:sp>
        <p:nvSpPr>
          <p:cNvPr id="21507" name="Slide Number Placeholder 3"/>
          <p:cNvSpPr>
            <a:spLocks noGrp="1"/>
          </p:cNvSpPr>
          <p:nvPr>
            <p:ph type="sldNum" sz="quarter" idx="5"/>
          </p:nvPr>
        </p:nvSpPr>
        <p:spPr>
          <a:noFill/>
        </p:spPr>
        <p:txBody>
          <a:bodyPr/>
          <a:lstStyle/>
          <a:p>
            <a:fld id="{527FB35A-20F2-4D2E-9F11-5A325990F172}"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smtClean="0">
                <a:ea typeface="ＭＳ Ｐゴシック" pitchFamily="34" charset="-128"/>
              </a:rPr>
              <a:t>Jenny</a:t>
            </a:r>
          </a:p>
        </p:txBody>
      </p:sp>
      <p:sp>
        <p:nvSpPr>
          <p:cNvPr id="23555" name="Slide Number Placeholder 3"/>
          <p:cNvSpPr>
            <a:spLocks noGrp="1"/>
          </p:cNvSpPr>
          <p:nvPr>
            <p:ph type="sldNum" sz="quarter" idx="5"/>
          </p:nvPr>
        </p:nvSpPr>
        <p:spPr>
          <a:noFill/>
        </p:spPr>
        <p:txBody>
          <a:bodyPr/>
          <a:lstStyle/>
          <a:p>
            <a:fld id="{2C94619A-EAA1-4B01-9459-C688E443487D}"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ea typeface="ＭＳ Ｐゴシック" pitchFamily="34" charset="-128"/>
              </a:rPr>
              <a:t>Janie</a:t>
            </a:r>
          </a:p>
          <a:p>
            <a:endParaRPr lang="en-US" smtClean="0">
              <a:ea typeface="ＭＳ Ｐゴシック" pitchFamily="34" charset="-128"/>
            </a:endParaRPr>
          </a:p>
          <a:p>
            <a:r>
              <a:rPr lang="en-US" smtClean="0">
                <a:ea typeface="ＭＳ Ｐゴシック" pitchFamily="34" charset="-128"/>
              </a:rPr>
              <a:t>Also as part of the project, we tried to construct mathematical models to predict the solubility of different substances moving across the polymer membranes. The basis of our model was the Hansen solubility parameter which takes into account three factors, namely the energy associated with dispersion forces, dipole interactions, and hydrogen bonds. The value of the RED (or Relative Energy Difference) ratio predicts the solubility of two substances in each other. Basically, the higher the value, the less soluble they are in each other.</a:t>
            </a:r>
          </a:p>
        </p:txBody>
      </p:sp>
      <p:sp>
        <p:nvSpPr>
          <p:cNvPr id="25603" name="Slide Number Placeholder 3"/>
          <p:cNvSpPr>
            <a:spLocks noGrp="1"/>
          </p:cNvSpPr>
          <p:nvPr>
            <p:ph type="sldNum" sz="quarter" idx="5"/>
          </p:nvPr>
        </p:nvSpPr>
        <p:spPr>
          <a:noFill/>
        </p:spPr>
        <p:txBody>
          <a:bodyPr/>
          <a:lstStyle/>
          <a:p>
            <a:fld id="{F02587FD-134E-4843-A58C-DF2FEFDEF373}"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ea typeface="ＭＳ Ｐゴシック" pitchFamily="34" charset="-128"/>
              </a:rPr>
              <a:t>Janie</a:t>
            </a:r>
          </a:p>
          <a:p>
            <a:endParaRPr lang="en-US" smtClean="0">
              <a:ea typeface="ＭＳ Ｐゴシック" pitchFamily="34" charset="-128"/>
            </a:endParaRPr>
          </a:p>
          <a:p>
            <a:r>
              <a:rPr lang="en-US" smtClean="0">
                <a:latin typeface="Calibri" pitchFamily="34" charset="0"/>
                <a:ea typeface="ＭＳ Ｐゴシック" pitchFamily="34" charset="-128"/>
              </a:rPr>
              <a:t>Molecules that have polarities similar to those of the membranes will diffuse significantly faster than those that do not.</a:t>
            </a:r>
          </a:p>
          <a:p>
            <a:r>
              <a:rPr lang="en-US" smtClean="0">
                <a:latin typeface="Calibri" pitchFamily="34" charset="0"/>
                <a:ea typeface="ＭＳ Ｐゴシック" pitchFamily="34" charset="-128"/>
              </a:rPr>
              <a:t>The closer the molecule’s solubility parameter is to that of the membrane, the faster it will diffuse through it. </a:t>
            </a:r>
          </a:p>
          <a:p>
            <a:endParaRPr lang="en-US" smtClean="0">
              <a:latin typeface="Calibri" pitchFamily="34" charset="0"/>
              <a:ea typeface="ＭＳ Ｐゴシック" pitchFamily="34" charset="-128"/>
            </a:endParaRPr>
          </a:p>
          <a:p>
            <a:endParaRPr lang="en-US" smtClean="0">
              <a:ea typeface="ＭＳ Ｐゴシック" pitchFamily="34" charset="-128"/>
            </a:endParaRPr>
          </a:p>
        </p:txBody>
      </p:sp>
      <p:sp>
        <p:nvSpPr>
          <p:cNvPr id="27651" name="Slide Number Placeholder 3"/>
          <p:cNvSpPr>
            <a:spLocks noGrp="1"/>
          </p:cNvSpPr>
          <p:nvPr>
            <p:ph type="sldNum" sz="quarter" idx="5"/>
          </p:nvPr>
        </p:nvSpPr>
        <p:spPr>
          <a:noFill/>
        </p:spPr>
        <p:txBody>
          <a:bodyPr/>
          <a:lstStyle/>
          <a:p>
            <a:fld id="{FF08B7DB-46B1-4C30-8A95-FA707D71EE9D}"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mtClean="0">
                <a:ea typeface="ＭＳ Ｐゴシック" pitchFamily="34" charset="-128"/>
              </a:rPr>
              <a:t>Jenny</a:t>
            </a:r>
          </a:p>
        </p:txBody>
      </p:sp>
      <p:sp>
        <p:nvSpPr>
          <p:cNvPr id="29699" name="Slide Number Placeholder 3"/>
          <p:cNvSpPr>
            <a:spLocks noGrp="1"/>
          </p:cNvSpPr>
          <p:nvPr>
            <p:ph type="sldNum" sz="quarter" idx="5"/>
          </p:nvPr>
        </p:nvSpPr>
        <p:spPr>
          <a:noFill/>
        </p:spPr>
        <p:txBody>
          <a:bodyPr/>
          <a:lstStyle/>
          <a:p>
            <a:fld id="{4B7D47AD-E4E4-4C38-85F5-DAC7D416F9F2}"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ea typeface="ＭＳ Ｐゴシック" pitchFamily="34" charset="-128"/>
              </a:rPr>
              <a:t>Kyle</a:t>
            </a:r>
          </a:p>
        </p:txBody>
      </p:sp>
      <p:sp>
        <p:nvSpPr>
          <p:cNvPr id="31747" name="Slide Number Placeholder 3"/>
          <p:cNvSpPr>
            <a:spLocks noGrp="1"/>
          </p:cNvSpPr>
          <p:nvPr>
            <p:ph type="sldNum" sz="quarter" idx="5"/>
          </p:nvPr>
        </p:nvSpPr>
        <p:spPr>
          <a:noFill/>
        </p:spPr>
        <p:txBody>
          <a:bodyPr/>
          <a:lstStyle/>
          <a:p>
            <a:fld id="{298C1B9B-39DB-4C80-9A77-A3C61C58E23A}"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00063" y="3581400"/>
            <a:ext cx="8153400" cy="1371600"/>
          </a:xfrm>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500063" y="4953000"/>
            <a:ext cx="8153400" cy="990600"/>
          </a:xfrm>
        </p:spPr>
        <p:txBody>
          <a:bodyPr/>
          <a:lstStyle>
            <a:lvl1pPr marL="0" indent="0" algn="ctr">
              <a:buFontTx/>
              <a:buNone/>
              <a:defRPr>
                <a:solidFill>
                  <a:schemeClr val="tx1"/>
                </a:solidFill>
              </a:defRPr>
            </a:lvl1pPr>
          </a:lstStyle>
          <a:p>
            <a:r>
              <a:rPr lang="en-US"/>
              <a:t>Click to edit Master subtitle style</a:t>
            </a:r>
          </a:p>
        </p:txBody>
      </p:sp>
      <p:sp>
        <p:nvSpPr>
          <p:cNvPr id="4" name="Rectangle 4"/>
          <p:cNvSpPr>
            <a:spLocks noGrp="1" noChangeArrowheads="1"/>
          </p:cNvSpPr>
          <p:nvPr>
            <p:ph type="ftr" sz="quarter" idx="10"/>
          </p:nvPr>
        </p:nvSpPr>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dt" sz="half" idx="11"/>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35FF6479-03FF-4C16-83E9-7987EC6C87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8903D-E67A-4D98-8EC2-599C3CE711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0198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28600" y="152400"/>
            <a:ext cx="63627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753A7-039C-4BF3-BA39-5B2ADBF794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EA3CA-5DF8-41F0-BD73-B8A7DB739A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9DBB6-71E7-4024-9715-40093620AC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228600" y="16764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764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A0FD3-10C8-404A-BA92-7BD64705EB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E891B0-17FA-4DF4-9DA1-44BFB78C97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4933E1-A114-4ECE-8EA5-5FA85E01C4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1A0504-E67C-46AD-9E64-01C8C3B832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0C02D8-D8EE-400F-BBB2-BC06E687BF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A7AD61-CA1D-4340-AC16-445929309D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1938338" y="1524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228600" y="1676400"/>
            <a:ext cx="8686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pitchFamily="84" charset="-128"/>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84" charset="-128"/>
                <a:cs typeface="+mn-cs"/>
              </a:defRPr>
            </a:lvl1pPr>
          </a:lstStyle>
          <a:p>
            <a:pPr>
              <a:defRPr/>
            </a:pPr>
            <a:endParaRPr lang="en-US"/>
          </a:p>
        </p:txBody>
      </p:sp>
      <p:sp>
        <p:nvSpPr>
          <p:cNvPr id="3078" name="Rectangle 6"/>
          <p:cNvSpPr>
            <a:spLocks noGrp="1" noChangeArrowheads="1"/>
          </p:cNvSpPr>
          <p:nvPr>
            <p:ph type="sldNum" sz="quarter" idx="4"/>
          </p:nvPr>
        </p:nvSpPr>
        <p:spPr bwMode="auto">
          <a:xfrm>
            <a:off x="6781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84" charset="-128"/>
                <a:cs typeface="+mn-cs"/>
              </a:defRPr>
            </a:lvl1pPr>
          </a:lstStyle>
          <a:p>
            <a:pPr>
              <a:defRPr/>
            </a:pPr>
            <a:fld id="{05ABE2B0-52CA-482B-AB12-BD70F2B655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Arial" charset="0"/>
          <a:cs typeface="Arial" charset="0"/>
        </a:defRPr>
      </a:lvl6pPr>
      <a:lvl7pPr marL="914400" algn="l" rtl="0" fontAlgn="base">
        <a:spcBef>
          <a:spcPct val="0"/>
        </a:spcBef>
        <a:spcAft>
          <a:spcPct val="0"/>
        </a:spcAft>
        <a:defRPr sz="3600">
          <a:solidFill>
            <a:schemeClr val="tx1"/>
          </a:solidFill>
          <a:latin typeface="Arial" charset="0"/>
          <a:cs typeface="Arial" charset="0"/>
        </a:defRPr>
      </a:lvl7pPr>
      <a:lvl8pPr marL="1371600" algn="l" rtl="0" fontAlgn="base">
        <a:spcBef>
          <a:spcPct val="0"/>
        </a:spcBef>
        <a:spcAft>
          <a:spcPct val="0"/>
        </a:spcAft>
        <a:defRPr sz="3600">
          <a:solidFill>
            <a:schemeClr val="tx1"/>
          </a:solidFill>
          <a:latin typeface="Arial" charset="0"/>
          <a:cs typeface="Arial" charset="0"/>
        </a:defRPr>
      </a:lvl8pPr>
      <a:lvl9pPr marL="1828800" algn="l"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1600">
          <a:solidFill>
            <a:schemeClr val="bg1"/>
          </a:solidFill>
          <a:latin typeface="+mn-lt"/>
          <a:cs typeface="+mn-cs"/>
        </a:defRPr>
      </a:lvl4pPr>
      <a:lvl5pPr marL="2057400" indent="-228600" algn="l" rtl="0" eaLnBrk="0" fontAlgn="base" hangingPunct="0">
        <a:spcBef>
          <a:spcPct val="20000"/>
        </a:spcBef>
        <a:spcAft>
          <a:spcPct val="0"/>
        </a:spcAft>
        <a:buChar char="»"/>
        <a:defRPr sz="1600">
          <a:solidFill>
            <a:schemeClr val="bg1"/>
          </a:solidFill>
          <a:latin typeface="+mn-lt"/>
          <a:cs typeface="+mn-cs"/>
        </a:defRPr>
      </a:lvl5pPr>
      <a:lvl6pPr marL="2514600" indent="-228600" algn="l" rtl="0" fontAlgn="base">
        <a:spcBef>
          <a:spcPct val="20000"/>
        </a:spcBef>
        <a:spcAft>
          <a:spcPct val="0"/>
        </a:spcAft>
        <a:buChar char="»"/>
        <a:defRPr sz="1600">
          <a:solidFill>
            <a:schemeClr val="bg1"/>
          </a:solidFill>
          <a:latin typeface="+mn-lt"/>
          <a:cs typeface="+mn-cs"/>
        </a:defRPr>
      </a:lvl6pPr>
      <a:lvl7pPr marL="2971800" indent="-228600" algn="l" rtl="0" fontAlgn="base">
        <a:spcBef>
          <a:spcPct val="20000"/>
        </a:spcBef>
        <a:spcAft>
          <a:spcPct val="0"/>
        </a:spcAft>
        <a:buChar char="»"/>
        <a:defRPr sz="1600">
          <a:solidFill>
            <a:schemeClr val="bg1"/>
          </a:solidFill>
          <a:latin typeface="+mn-lt"/>
          <a:cs typeface="+mn-cs"/>
        </a:defRPr>
      </a:lvl7pPr>
      <a:lvl8pPr marL="3429000" indent="-228600" algn="l" rtl="0" fontAlgn="base">
        <a:spcBef>
          <a:spcPct val="20000"/>
        </a:spcBef>
        <a:spcAft>
          <a:spcPct val="0"/>
        </a:spcAft>
        <a:buChar char="»"/>
        <a:defRPr sz="1600">
          <a:solidFill>
            <a:schemeClr val="bg1"/>
          </a:solidFill>
          <a:latin typeface="+mn-lt"/>
          <a:cs typeface="+mn-cs"/>
        </a:defRPr>
      </a:lvl8pPr>
      <a:lvl9pPr marL="3886200" indent="-228600" algn="l" rtl="0" fontAlgn="base">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AUSEWAY_P\COURSES\gss2010\T5\inbox\Presentation\Interactions%20of%20Molecules%20with%20Polymers.avi"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2.chemistry.msu.edu/faculty/reusch/VirtTxtJml/polymers.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0063" y="3352800"/>
            <a:ext cx="8153400" cy="1371600"/>
          </a:xfrm>
        </p:spPr>
        <p:txBody>
          <a:bodyPr/>
          <a:lstStyle/>
          <a:p>
            <a:pPr eaLnBrk="1" hangingPunct="1">
              <a:defRPr/>
            </a:pPr>
            <a:r>
              <a:rPr lang="en-US" sz="4800" dirty="0" smtClean="0">
                <a:effectLst>
                  <a:glow rad="63500">
                    <a:schemeClr val="accent2">
                      <a:satMod val="175000"/>
                      <a:alpha val="40000"/>
                    </a:schemeClr>
                  </a:glow>
                </a:effectLst>
                <a:latin typeface="Britannic Bold" pitchFamily="34" charset="0"/>
              </a:rPr>
              <a:t>Zero-Order Controlled Release Kinetics</a:t>
            </a:r>
            <a:endParaRPr lang="en-US" sz="4800" dirty="0">
              <a:effectLst>
                <a:glow rad="63500">
                  <a:schemeClr val="accent2">
                    <a:satMod val="175000"/>
                    <a:alpha val="40000"/>
                  </a:schemeClr>
                </a:glow>
              </a:effectLst>
              <a:latin typeface="Britannic Bold" pitchFamily="34" charset="0"/>
            </a:endParaRPr>
          </a:p>
        </p:txBody>
      </p:sp>
      <p:sp>
        <p:nvSpPr>
          <p:cNvPr id="3075" name="Rectangle 3"/>
          <p:cNvSpPr>
            <a:spLocks noGrp="1" noChangeArrowheads="1"/>
          </p:cNvSpPr>
          <p:nvPr>
            <p:ph type="subTitle" idx="1"/>
          </p:nvPr>
        </p:nvSpPr>
        <p:spPr>
          <a:xfrm>
            <a:off x="838200" y="4868863"/>
            <a:ext cx="7543800" cy="990600"/>
          </a:xfrm>
        </p:spPr>
        <p:txBody>
          <a:bodyPr/>
          <a:lstStyle/>
          <a:p>
            <a:pPr eaLnBrk="1" hangingPunct="1">
              <a:spcBef>
                <a:spcPts val="0"/>
              </a:spcBef>
              <a:defRPr/>
            </a:pPr>
            <a:endParaRPr lang="en-US" sz="2200" b="1" dirty="0" smtClean="0">
              <a:solidFill>
                <a:schemeClr val="accent2">
                  <a:lumMod val="75000"/>
                </a:schemeClr>
              </a:solidFill>
              <a:latin typeface="Calibri" pitchFamily="34" charset="0"/>
            </a:endParaRPr>
          </a:p>
          <a:p>
            <a:pPr eaLnBrk="1" hangingPunct="1">
              <a:spcBef>
                <a:spcPts val="0"/>
              </a:spcBef>
              <a:defRPr/>
            </a:pPr>
            <a:r>
              <a:rPr lang="en-US" sz="2200" b="1" dirty="0" smtClean="0">
                <a:solidFill>
                  <a:schemeClr val="accent2">
                    <a:lumMod val="75000"/>
                  </a:schemeClr>
                </a:solidFill>
                <a:latin typeface="Calibri" pitchFamily="34" charset="0"/>
              </a:rPr>
              <a:t>Kyle Douglas, James Farber, Steven Flynn, Janie Gu, </a:t>
            </a:r>
          </a:p>
          <a:p>
            <a:pPr eaLnBrk="1" hangingPunct="1">
              <a:spcBef>
                <a:spcPts val="0"/>
              </a:spcBef>
              <a:defRPr/>
            </a:pPr>
            <a:r>
              <a:rPr lang="en-US" sz="2200" b="1" dirty="0" smtClean="0">
                <a:solidFill>
                  <a:schemeClr val="accent2">
                    <a:lumMod val="75000"/>
                  </a:schemeClr>
                </a:solidFill>
                <a:latin typeface="Calibri" pitchFamily="34" charset="0"/>
              </a:rPr>
              <a:t>Vivian Qin, Jenny Shih, Jake </a:t>
            </a:r>
            <a:r>
              <a:rPr lang="en-US" sz="2200" b="1" dirty="0" err="1" smtClean="0">
                <a:solidFill>
                  <a:schemeClr val="accent2">
                    <a:lumMod val="75000"/>
                  </a:schemeClr>
                </a:solidFill>
                <a:latin typeface="Calibri" pitchFamily="34" charset="0"/>
              </a:rPr>
              <a:t>Silberg</a:t>
            </a:r>
            <a:r>
              <a:rPr lang="en-US" sz="2200" b="1" dirty="0" smtClean="0">
                <a:solidFill>
                  <a:schemeClr val="accent2">
                    <a:lumMod val="75000"/>
                  </a:schemeClr>
                </a:solidFill>
                <a:latin typeface="Calibri" pitchFamily="34" charset="0"/>
              </a:rPr>
              <a:t>, Anita </a:t>
            </a:r>
            <a:r>
              <a:rPr lang="en-US" sz="2200" b="1" dirty="0" err="1" smtClean="0">
                <a:solidFill>
                  <a:schemeClr val="accent2">
                    <a:lumMod val="75000"/>
                  </a:schemeClr>
                </a:solidFill>
                <a:latin typeface="Calibri" pitchFamily="34" charset="0"/>
              </a:rPr>
              <a:t>Wamakima</a:t>
            </a:r>
            <a:endParaRPr lang="en-US" sz="2200" b="1" dirty="0" smtClean="0">
              <a:solidFill>
                <a:schemeClr val="accent2">
                  <a:lumMod val="75000"/>
                </a:schemeClr>
              </a:solidFill>
              <a:latin typeface="Calibri" pitchFamily="34" charset="0"/>
            </a:endParaRPr>
          </a:p>
        </p:txBody>
      </p:sp>
      <p:sp>
        <p:nvSpPr>
          <p:cNvPr id="4" name="Rectangle 2"/>
          <p:cNvSpPr txBox="1">
            <a:spLocks noChangeArrowheads="1"/>
          </p:cNvSpPr>
          <p:nvPr/>
        </p:nvSpPr>
        <p:spPr bwMode="auto">
          <a:xfrm>
            <a:off x="533400" y="4242759"/>
            <a:ext cx="8153400" cy="1371600"/>
          </a:xfrm>
          <a:prstGeom prst="rect">
            <a:avLst/>
          </a:prstGeom>
          <a:noFill/>
          <a:ln w="9525">
            <a:noFill/>
            <a:miter lim="800000"/>
            <a:headEnd/>
            <a:tailEnd/>
          </a:ln>
        </p:spPr>
        <p:txBody>
          <a:bodyPr anchor="ctr"/>
          <a:lstStyle/>
          <a:p>
            <a:pPr algn="ctr">
              <a:defRPr/>
            </a:pPr>
            <a:r>
              <a:rPr lang="en-US" sz="3400" kern="0" dirty="0">
                <a:effectLst>
                  <a:glow rad="63500">
                    <a:schemeClr val="accent2">
                      <a:satMod val="175000"/>
                      <a:alpha val="40000"/>
                    </a:schemeClr>
                  </a:glow>
                </a:effectLst>
                <a:latin typeface="Britannic Bold" pitchFamily="34" charset="0"/>
                <a:ea typeface="+mj-ea"/>
                <a:cs typeface="+mj-cs"/>
              </a:rPr>
              <a:t>Through Polymer Matrices</a:t>
            </a:r>
            <a:endParaRPr lang="en-US" sz="3400" kern="0" dirty="0">
              <a:effectLst>
                <a:glow rad="63500">
                  <a:schemeClr val="accent2">
                    <a:satMod val="175000"/>
                    <a:alpha val="40000"/>
                  </a:schemeClr>
                </a:glow>
              </a:effectLst>
              <a:latin typeface="Britannic Bold" pitchFamily="34" charset="0"/>
              <a:ea typeface="+mj-ea"/>
              <a:cs typeface="+mj-cs"/>
            </a:endParaRPr>
          </a:p>
        </p:txBody>
      </p:sp>
      <p:sp>
        <p:nvSpPr>
          <p:cNvPr id="14340" name="TextBox 4"/>
          <p:cNvSpPr txBox="1">
            <a:spLocks noChangeArrowheads="1"/>
          </p:cNvSpPr>
          <p:nvPr/>
        </p:nvSpPr>
        <p:spPr bwMode="auto">
          <a:xfrm>
            <a:off x="0" y="5867400"/>
            <a:ext cx="9144000" cy="369888"/>
          </a:xfrm>
          <a:prstGeom prst="rect">
            <a:avLst/>
          </a:prstGeom>
          <a:noFill/>
          <a:ln w="9525">
            <a:noFill/>
            <a:miter lim="800000"/>
            <a:headEnd/>
            <a:tailEnd/>
          </a:ln>
        </p:spPr>
        <p:txBody>
          <a:bodyPr>
            <a:spAutoFit/>
          </a:bodyPr>
          <a:lstStyle/>
          <a:p>
            <a:pPr algn="ctr"/>
            <a:r>
              <a:rPr lang="en-US" sz="1800" b="1">
                <a:latin typeface="Calibri" pitchFamily="34" charset="0"/>
              </a:rPr>
              <a:t>Dr. David Cincotta, Jeremy Tang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4500" b="1" smtClean="0">
                <a:latin typeface="Calibri" pitchFamily="34" charset="0"/>
              </a:rPr>
              <a:t>Apparatus</a:t>
            </a:r>
          </a:p>
        </p:txBody>
      </p:sp>
      <p:pic>
        <p:nvPicPr>
          <p:cNvPr id="32770" name="Picture 3" descr="G:\DCIM\107NIKON\DSCN0747.JPG"/>
          <p:cNvPicPr>
            <a:picLocks noChangeAspect="1" noChangeArrowheads="1"/>
          </p:cNvPicPr>
          <p:nvPr/>
        </p:nvPicPr>
        <p:blipFill>
          <a:blip r:embed="rId3"/>
          <a:srcRect l="6667"/>
          <a:stretch>
            <a:fillRect/>
          </a:stretch>
        </p:blipFill>
        <p:spPr bwMode="auto">
          <a:xfrm>
            <a:off x="228600" y="1828800"/>
            <a:ext cx="3810000" cy="3062288"/>
          </a:xfrm>
          <a:prstGeom prst="rect">
            <a:avLst/>
          </a:prstGeom>
          <a:noFill/>
          <a:ln w="9525">
            <a:noFill/>
            <a:miter lim="800000"/>
            <a:headEnd/>
            <a:tailEnd/>
          </a:ln>
        </p:spPr>
      </p:pic>
      <p:pic>
        <p:nvPicPr>
          <p:cNvPr id="32771" name="Picture 4" descr="G:\DCIM\102DICAM\DSCI0626.JPG"/>
          <p:cNvPicPr>
            <a:picLocks noChangeAspect="1" noChangeArrowheads="1"/>
          </p:cNvPicPr>
          <p:nvPr/>
        </p:nvPicPr>
        <p:blipFill>
          <a:blip r:embed="rId4"/>
          <a:srcRect/>
          <a:stretch>
            <a:fillRect/>
          </a:stretch>
        </p:blipFill>
        <p:spPr bwMode="auto">
          <a:xfrm>
            <a:off x="3911600" y="2819400"/>
            <a:ext cx="508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4500" b="1" smtClean="0">
                <a:latin typeface="Calibri" pitchFamily="34" charset="0"/>
              </a:rPr>
              <a:t>Schematic of the Apparatus</a:t>
            </a:r>
          </a:p>
        </p:txBody>
      </p:sp>
      <p:pic>
        <p:nvPicPr>
          <p:cNvPr id="4" name="Interactions of Molecules with Polymers.avi">
            <a:hlinkClick r:id="" action="ppaction://media"/>
          </p:cNvPr>
          <p:cNvPicPr>
            <a:picLocks noRot="1" noChangeAspect="1"/>
          </p:cNvPicPr>
          <p:nvPr>
            <a:videoFile r:link="rId1"/>
          </p:nvPr>
        </p:nvPicPr>
        <p:blipFill>
          <a:blip r:embed="rId4"/>
          <a:srcRect/>
          <a:stretch>
            <a:fillRect/>
          </a:stretch>
        </p:blipFill>
        <p:spPr bwMode="auto">
          <a:xfrm>
            <a:off x="1219200" y="1752600"/>
            <a:ext cx="6781800" cy="491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4500" b="1" smtClean="0">
                <a:latin typeface="Calibri" pitchFamily="34" charset="0"/>
              </a:rPr>
              <a:t>Apparatus</a:t>
            </a:r>
          </a:p>
        </p:txBody>
      </p:sp>
      <p:pic>
        <p:nvPicPr>
          <p:cNvPr id="36866" name="Picture 4" descr="Model of Apparatus.jpg"/>
          <p:cNvPicPr>
            <a:picLocks noChangeAspect="1"/>
          </p:cNvPicPr>
          <p:nvPr/>
        </p:nvPicPr>
        <p:blipFill>
          <a:blip r:embed="rId3"/>
          <a:srcRect l="6667" r="8333"/>
          <a:stretch>
            <a:fillRect/>
          </a:stretch>
        </p:blipFill>
        <p:spPr bwMode="auto">
          <a:xfrm>
            <a:off x="228600" y="1752600"/>
            <a:ext cx="4419600" cy="2722563"/>
          </a:xfrm>
          <a:prstGeom prst="rect">
            <a:avLst/>
          </a:prstGeom>
          <a:noFill/>
          <a:ln w="9525">
            <a:noFill/>
            <a:miter lim="800000"/>
            <a:headEnd/>
            <a:tailEnd/>
          </a:ln>
        </p:spPr>
      </p:pic>
      <p:pic>
        <p:nvPicPr>
          <p:cNvPr id="36867" name="Picture 5" descr="Petri Dish.jpg"/>
          <p:cNvPicPr>
            <a:picLocks noChangeAspect="1"/>
          </p:cNvPicPr>
          <p:nvPr/>
        </p:nvPicPr>
        <p:blipFill>
          <a:blip r:embed="rId4">
            <a:clrChange>
              <a:clrFrom>
                <a:srgbClr val="FFFFFF"/>
              </a:clrFrom>
              <a:clrTo>
                <a:srgbClr val="FFFFFF">
                  <a:alpha val="0"/>
                </a:srgbClr>
              </a:clrTo>
            </a:clrChange>
          </a:blip>
          <a:srcRect l="25833" t="8614" r="12500" b="11797"/>
          <a:stretch>
            <a:fillRect/>
          </a:stretch>
        </p:blipFill>
        <p:spPr bwMode="auto">
          <a:xfrm>
            <a:off x="3352800" y="2944813"/>
            <a:ext cx="5791200" cy="3913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4500" b="1" smtClean="0">
                <a:latin typeface="Calibri" pitchFamily="34" charset="0"/>
              </a:rPr>
              <a:t>Data</a:t>
            </a:r>
          </a:p>
        </p:txBody>
      </p:sp>
      <p:graphicFrame>
        <p:nvGraphicFramePr>
          <p:cNvPr id="6" name="Chart 5"/>
          <p:cNvGraphicFramePr/>
          <p:nvPr/>
        </p:nvGraphicFramePr>
        <p:xfrm>
          <a:off x="914400" y="1905000"/>
          <a:ext cx="7373972" cy="4603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b="1" smtClean="0"/>
              <a:t>First-Order Outlier</a:t>
            </a:r>
          </a:p>
        </p:txBody>
      </p:sp>
      <p:graphicFrame>
        <p:nvGraphicFramePr>
          <p:cNvPr id="1026" name="Object 2"/>
          <p:cNvGraphicFramePr>
            <a:graphicFrameLocks noChangeAspect="1"/>
          </p:cNvGraphicFramePr>
          <p:nvPr>
            <p:ph idx="1"/>
          </p:nvPr>
        </p:nvGraphicFramePr>
        <p:xfrm>
          <a:off x="381000" y="1676400"/>
          <a:ext cx="8462963" cy="5021263"/>
        </p:xfrm>
        <a:graphic>
          <a:graphicData uri="http://schemas.openxmlformats.org/presentationml/2006/ole">
            <p:oleObj spid="_x0000_s1026" name="Chart" r:id="rId4" imgW="9534525" imgH="5657850" progId="Excel.Sheet.8">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4500" b="1" smtClean="0">
                <a:latin typeface="Calibri" pitchFamily="34" charset="0"/>
              </a:rPr>
              <a:t>Rates of Evaporation</a:t>
            </a:r>
          </a:p>
        </p:txBody>
      </p:sp>
      <p:graphicFrame>
        <p:nvGraphicFramePr>
          <p:cNvPr id="4" name="Chart 3"/>
          <p:cNvGraphicFramePr/>
          <p:nvPr/>
        </p:nvGraphicFramePr>
        <p:xfrm>
          <a:off x="1066800" y="1752600"/>
          <a:ext cx="7010400" cy="480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3" name="Rectangle 9"/>
          <p:cNvSpPr>
            <a:spLocks noChangeArrowheads="1"/>
          </p:cNvSpPr>
          <p:nvPr/>
        </p:nvSpPr>
        <p:spPr bwMode="auto">
          <a:xfrm>
            <a:off x="6705600" y="5562600"/>
            <a:ext cx="1524000" cy="7620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054" name="Rectangle 8"/>
          <p:cNvSpPr>
            <a:spLocks noChangeArrowheads="1"/>
          </p:cNvSpPr>
          <p:nvPr/>
        </p:nvSpPr>
        <p:spPr bwMode="auto">
          <a:xfrm>
            <a:off x="3429000" y="3505200"/>
            <a:ext cx="1905000" cy="9906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055" name="Rectangle 7"/>
          <p:cNvSpPr>
            <a:spLocks noChangeArrowheads="1"/>
          </p:cNvSpPr>
          <p:nvPr/>
        </p:nvSpPr>
        <p:spPr bwMode="auto">
          <a:xfrm>
            <a:off x="914400" y="2209800"/>
            <a:ext cx="1600200" cy="7620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056" name="Title 1"/>
          <p:cNvSpPr>
            <a:spLocks noGrp="1"/>
          </p:cNvSpPr>
          <p:nvPr>
            <p:ph type="title"/>
          </p:nvPr>
        </p:nvSpPr>
        <p:spPr/>
        <p:txBody>
          <a:bodyPr/>
          <a:lstStyle/>
          <a:p>
            <a:r>
              <a:rPr lang="en-US" b="1" smtClean="0"/>
              <a:t>First-Order Outlier</a:t>
            </a:r>
          </a:p>
        </p:txBody>
      </p:sp>
      <p:graphicFrame>
        <p:nvGraphicFramePr>
          <p:cNvPr id="2050" name="Object 2"/>
          <p:cNvGraphicFramePr>
            <a:graphicFrameLocks noChangeAspect="1"/>
          </p:cNvGraphicFramePr>
          <p:nvPr/>
        </p:nvGraphicFramePr>
        <p:xfrm>
          <a:off x="1066800" y="2286000"/>
          <a:ext cx="1304925" cy="663575"/>
        </p:xfrm>
        <a:graphic>
          <a:graphicData uri="http://schemas.openxmlformats.org/presentationml/2006/ole">
            <p:oleObj spid="_x0000_s2050" name="Equation" r:id="rId3" imgW="774360" imgH="393480" progId="Equation.3">
              <p:embed/>
            </p:oleObj>
          </a:graphicData>
        </a:graphic>
      </p:graphicFrame>
      <p:graphicFrame>
        <p:nvGraphicFramePr>
          <p:cNvPr id="2051" name="Object 3"/>
          <p:cNvGraphicFramePr>
            <a:graphicFrameLocks noChangeAspect="1"/>
          </p:cNvGraphicFramePr>
          <p:nvPr/>
        </p:nvGraphicFramePr>
        <p:xfrm>
          <a:off x="3581400" y="3581400"/>
          <a:ext cx="1689100" cy="833438"/>
        </p:xfrm>
        <a:graphic>
          <a:graphicData uri="http://schemas.openxmlformats.org/presentationml/2006/ole">
            <p:oleObj spid="_x0000_s2051" name="Equation" r:id="rId4" imgW="1002960" imgH="495000" progId="Equation.3">
              <p:embed/>
            </p:oleObj>
          </a:graphicData>
        </a:graphic>
      </p:graphicFrame>
      <p:graphicFrame>
        <p:nvGraphicFramePr>
          <p:cNvPr id="2052" name="Object 4"/>
          <p:cNvGraphicFramePr>
            <a:graphicFrameLocks noChangeAspect="1"/>
          </p:cNvGraphicFramePr>
          <p:nvPr/>
        </p:nvGraphicFramePr>
        <p:xfrm>
          <a:off x="6781800" y="5715000"/>
          <a:ext cx="1390650" cy="406400"/>
        </p:xfrm>
        <a:graphic>
          <a:graphicData uri="http://schemas.openxmlformats.org/presentationml/2006/ole">
            <p:oleObj spid="_x0000_s2052" name="Equation" r:id="rId5" imgW="825480" imgH="241200" progId="Equation.3">
              <p:embed/>
            </p:oleObj>
          </a:graphicData>
        </a:graphic>
      </p:graphicFrame>
      <p:cxnSp>
        <p:nvCxnSpPr>
          <p:cNvPr id="2057" name="Straight Arrow Connector 11"/>
          <p:cNvCxnSpPr>
            <a:cxnSpLocks noChangeShapeType="1"/>
          </p:cNvCxnSpPr>
          <p:nvPr/>
        </p:nvCxnSpPr>
        <p:spPr bwMode="auto">
          <a:xfrm>
            <a:off x="2590800" y="2971800"/>
            <a:ext cx="762000" cy="533400"/>
          </a:xfrm>
          <a:prstGeom prst="straightConnector1">
            <a:avLst/>
          </a:prstGeom>
          <a:noFill/>
          <a:ln w="9525" algn="ctr">
            <a:solidFill>
              <a:srgbClr val="FFFFFF"/>
            </a:solidFill>
            <a:round/>
            <a:headEnd/>
            <a:tailEnd type="arrow" w="med" len="med"/>
          </a:ln>
        </p:spPr>
      </p:cxnSp>
      <p:cxnSp>
        <p:nvCxnSpPr>
          <p:cNvPr id="2058" name="Straight Arrow Connector 15"/>
          <p:cNvCxnSpPr>
            <a:cxnSpLocks noChangeShapeType="1"/>
          </p:cNvCxnSpPr>
          <p:nvPr/>
        </p:nvCxnSpPr>
        <p:spPr bwMode="auto">
          <a:xfrm>
            <a:off x="5486400" y="4572000"/>
            <a:ext cx="1066800" cy="838200"/>
          </a:xfrm>
          <a:prstGeom prst="straightConnector1">
            <a:avLst/>
          </a:prstGeom>
          <a:noFill/>
          <a:ln w="9525" algn="ctr">
            <a:solidFill>
              <a:srgbClr val="FFFFFF"/>
            </a:solidFill>
            <a:round/>
            <a:headEnd/>
            <a:tailEnd type="arrow" w="med" len="med"/>
          </a:ln>
        </p:spPr>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4500" b="1" smtClean="0">
                <a:latin typeface="Calibri" pitchFamily="34" charset="0"/>
              </a:rPr>
              <a:t>Statistical Analysis</a:t>
            </a:r>
          </a:p>
        </p:txBody>
      </p:sp>
      <p:sp>
        <p:nvSpPr>
          <p:cNvPr id="48130" name="Content Placeholder 3"/>
          <p:cNvSpPr>
            <a:spLocks noGrp="1"/>
          </p:cNvSpPr>
          <p:nvPr>
            <p:ph idx="1"/>
          </p:nvPr>
        </p:nvSpPr>
        <p:spPr>
          <a:xfrm>
            <a:off x="228600" y="1676400"/>
            <a:ext cx="8610600" cy="1447800"/>
          </a:xfrm>
        </p:spPr>
        <p:txBody>
          <a:bodyPr/>
          <a:lstStyle/>
          <a:p>
            <a:r>
              <a:rPr lang="en-US" sz="3600" smtClean="0">
                <a:latin typeface="Calibri" pitchFamily="34" charset="0"/>
              </a:rPr>
              <a:t>ANOVA’s and </a:t>
            </a:r>
            <a:r>
              <a:rPr lang="en-US" sz="3600" i="1" smtClean="0">
                <a:latin typeface="Calibri" pitchFamily="34" charset="0"/>
              </a:rPr>
              <a:t>t</a:t>
            </a:r>
            <a:r>
              <a:rPr lang="en-US" sz="3600" smtClean="0">
                <a:latin typeface="Calibri" pitchFamily="34" charset="0"/>
              </a:rPr>
              <a:t>-tests indicated significant difference between data sets</a:t>
            </a:r>
          </a:p>
          <a:p>
            <a:r>
              <a:rPr lang="en-US" sz="3600" i="1" smtClean="0">
                <a:latin typeface="Calibri" pitchFamily="34" charset="0"/>
                <a:sym typeface="Wingdings" pitchFamily="2" charset="2"/>
              </a:rPr>
              <a:t>p </a:t>
            </a:r>
            <a:r>
              <a:rPr lang="en-US" sz="3600" smtClean="0">
                <a:latin typeface="Calibri" pitchFamily="34" charset="0"/>
                <a:sym typeface="Wingdings" pitchFamily="2" charset="2"/>
              </a:rPr>
              <a:t>&lt; 0.05</a:t>
            </a:r>
            <a:endParaRPr lang="en-US" sz="3600" smtClean="0">
              <a:latin typeface="Calibri" pitchFamily="34" charset="0"/>
            </a:endParaRPr>
          </a:p>
          <a:p>
            <a:pPr>
              <a:buFontTx/>
              <a:buNone/>
            </a:pPr>
            <a:endParaRPr lang="en-US" sz="3600" smtClean="0">
              <a:latin typeface="Calibri" pitchFamily="34" charset="0"/>
            </a:endParaRPr>
          </a:p>
        </p:txBody>
      </p:sp>
      <p:graphicFrame>
        <p:nvGraphicFramePr>
          <p:cNvPr id="5" name="Table 4"/>
          <p:cNvGraphicFramePr>
            <a:graphicFrameLocks noGrp="1"/>
          </p:cNvGraphicFramePr>
          <p:nvPr/>
        </p:nvGraphicFramePr>
        <p:xfrm>
          <a:off x="304800" y="3962400"/>
          <a:ext cx="8534400" cy="1038225"/>
        </p:xfrm>
        <a:graphic>
          <a:graphicData uri="http://schemas.openxmlformats.org/drawingml/2006/table">
            <a:tbl>
              <a:tblPr firstRow="1" bandRow="1">
                <a:tableStyleId>{5C22544A-7EE6-4342-B048-85BDC9FD1C3A}</a:tableStyleId>
              </a:tblPr>
              <a:tblGrid>
                <a:gridCol w="2133600"/>
                <a:gridCol w="2133600"/>
                <a:gridCol w="2133600"/>
                <a:gridCol w="2133600"/>
              </a:tblGrid>
              <a:tr h="519176">
                <a:tc>
                  <a:txBody>
                    <a:bodyPr/>
                    <a:lstStyle/>
                    <a:p>
                      <a:r>
                        <a:rPr lang="en-US" sz="2500" b="1" dirty="0" smtClean="0">
                          <a:solidFill>
                            <a:schemeClr val="accent2"/>
                          </a:solidFill>
                          <a:latin typeface="Calibri" pitchFamily="34" charset="0"/>
                        </a:rPr>
                        <a:t>Molecule</a:t>
                      </a:r>
                      <a:endParaRPr lang="en-US" sz="2500" b="1" dirty="0">
                        <a:solidFill>
                          <a:schemeClr val="accent2"/>
                        </a:solidFill>
                        <a:latin typeface="Calibri" pitchFamily="34" charset="0"/>
                      </a:endParaRPr>
                    </a:p>
                  </a:txBody>
                  <a:tcPr marL="128016" marR="128016" marT="64008" marB="64008"/>
                </a:tc>
                <a:tc>
                  <a:txBody>
                    <a:bodyPr/>
                    <a:lstStyle/>
                    <a:p>
                      <a:r>
                        <a:rPr lang="en-US" sz="2500" dirty="0" smtClean="0">
                          <a:solidFill>
                            <a:schemeClr val="accent2"/>
                          </a:solidFill>
                          <a:latin typeface="Calibri" pitchFamily="34" charset="0"/>
                        </a:rPr>
                        <a:t>Hexane</a:t>
                      </a:r>
                      <a:endParaRPr lang="en-US" sz="2500" dirty="0">
                        <a:solidFill>
                          <a:schemeClr val="accent2"/>
                        </a:solidFill>
                        <a:latin typeface="Calibri" pitchFamily="34" charset="0"/>
                      </a:endParaRPr>
                    </a:p>
                  </a:txBody>
                  <a:tcPr marL="128016" marR="128016" marT="64008" marB="64008"/>
                </a:tc>
                <a:tc>
                  <a:txBody>
                    <a:bodyPr/>
                    <a:lstStyle/>
                    <a:p>
                      <a:r>
                        <a:rPr lang="en-US" sz="2500" dirty="0" smtClean="0">
                          <a:solidFill>
                            <a:schemeClr val="accent2"/>
                          </a:solidFill>
                          <a:latin typeface="Calibri" pitchFamily="34" charset="0"/>
                        </a:rPr>
                        <a:t>2-Pentanol</a:t>
                      </a:r>
                      <a:endParaRPr lang="en-US" sz="2500" dirty="0">
                        <a:solidFill>
                          <a:schemeClr val="accent2"/>
                        </a:solidFill>
                        <a:latin typeface="Calibri" pitchFamily="34" charset="0"/>
                      </a:endParaRPr>
                    </a:p>
                  </a:txBody>
                  <a:tcPr marL="128016" marR="128016" marT="64008" marB="64008"/>
                </a:tc>
                <a:tc>
                  <a:txBody>
                    <a:bodyPr/>
                    <a:lstStyle/>
                    <a:p>
                      <a:r>
                        <a:rPr lang="en-US" sz="2500" dirty="0" smtClean="0">
                          <a:solidFill>
                            <a:schemeClr val="accent2"/>
                          </a:solidFill>
                          <a:latin typeface="Calibri" pitchFamily="34" charset="0"/>
                        </a:rPr>
                        <a:t>Ethyl</a:t>
                      </a:r>
                      <a:r>
                        <a:rPr lang="en-US" sz="2500" baseline="0" dirty="0" smtClean="0">
                          <a:solidFill>
                            <a:schemeClr val="accent2"/>
                          </a:solidFill>
                          <a:latin typeface="Calibri" pitchFamily="34" charset="0"/>
                        </a:rPr>
                        <a:t> Acetate</a:t>
                      </a:r>
                      <a:endParaRPr lang="en-US" sz="2500" dirty="0">
                        <a:solidFill>
                          <a:schemeClr val="accent2"/>
                        </a:solidFill>
                        <a:latin typeface="Calibri" pitchFamily="34" charset="0"/>
                      </a:endParaRPr>
                    </a:p>
                  </a:txBody>
                  <a:tcPr marL="128016" marR="128016" marT="64008" marB="64008"/>
                </a:tc>
              </a:tr>
              <a:tr h="519176">
                <a:tc>
                  <a:txBody>
                    <a:bodyPr/>
                    <a:lstStyle/>
                    <a:p>
                      <a:r>
                        <a:rPr lang="en-US" sz="2500" b="1" dirty="0" smtClean="0">
                          <a:latin typeface="Calibri" pitchFamily="34" charset="0"/>
                        </a:rPr>
                        <a:t>p-value</a:t>
                      </a:r>
                      <a:endParaRPr lang="en-US" sz="2500" b="1" dirty="0">
                        <a:latin typeface="Calibri" pitchFamily="34" charset="0"/>
                      </a:endParaRPr>
                    </a:p>
                  </a:txBody>
                  <a:tcPr marL="128016" marR="128016" marT="64008" marB="64008"/>
                </a:tc>
                <a:tc>
                  <a:txBody>
                    <a:bodyPr/>
                    <a:lstStyle/>
                    <a:p>
                      <a:r>
                        <a:rPr lang="en-US" sz="2500" baseline="0" dirty="0" smtClean="0">
                          <a:latin typeface="Calibri" pitchFamily="34" charset="0"/>
                        </a:rPr>
                        <a:t>0.001</a:t>
                      </a:r>
                      <a:endParaRPr lang="en-US" sz="2500" baseline="30000" dirty="0">
                        <a:latin typeface="Calibri" pitchFamily="34" charset="0"/>
                      </a:endParaRPr>
                    </a:p>
                  </a:txBody>
                  <a:tcPr marL="128016" marR="128016" marT="64008" marB="64008"/>
                </a:tc>
                <a:tc>
                  <a:txBody>
                    <a:bodyPr/>
                    <a:lstStyle/>
                    <a:p>
                      <a:r>
                        <a:rPr lang="en-US" sz="2500" dirty="0" smtClean="0">
                          <a:latin typeface="Calibri" pitchFamily="34" charset="0"/>
                        </a:rPr>
                        <a:t>0.00004</a:t>
                      </a:r>
                      <a:endParaRPr lang="en-US" sz="2500" dirty="0">
                        <a:latin typeface="Calibri" pitchFamily="34" charset="0"/>
                      </a:endParaRPr>
                    </a:p>
                  </a:txBody>
                  <a:tcPr marL="128016" marR="128016" marT="64008" marB="64008"/>
                </a:tc>
                <a:tc>
                  <a:txBody>
                    <a:bodyPr/>
                    <a:lstStyle/>
                    <a:p>
                      <a:r>
                        <a:rPr lang="en-US" sz="2500" dirty="0" smtClean="0">
                          <a:latin typeface="Calibri" pitchFamily="34" charset="0"/>
                        </a:rPr>
                        <a:t>0.00007</a:t>
                      </a:r>
                      <a:endParaRPr lang="en-US" sz="2500" dirty="0">
                        <a:latin typeface="Calibri" pitchFamily="34" charset="0"/>
                      </a:endParaRPr>
                    </a:p>
                  </a:txBody>
                  <a:tcPr marL="128016" marR="128016" marT="64008" marB="64008"/>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z="4500" b="1" smtClean="0">
                <a:latin typeface="Calibri" pitchFamily="34" charset="0"/>
              </a:rPr>
              <a:t>Conclusion</a:t>
            </a:r>
          </a:p>
        </p:txBody>
      </p:sp>
      <p:sp>
        <p:nvSpPr>
          <p:cNvPr id="50178" name="Content Placeholder 3"/>
          <p:cNvSpPr>
            <a:spLocks noGrp="1"/>
          </p:cNvSpPr>
          <p:nvPr>
            <p:ph idx="1"/>
          </p:nvPr>
        </p:nvSpPr>
        <p:spPr>
          <a:xfrm>
            <a:off x="228600" y="1676400"/>
            <a:ext cx="5105400" cy="5181600"/>
          </a:xfrm>
        </p:spPr>
        <p:txBody>
          <a:bodyPr/>
          <a:lstStyle/>
          <a:p>
            <a:r>
              <a:rPr lang="en-US" sz="3400" smtClean="0">
                <a:latin typeface="Calibri" pitchFamily="34" charset="0"/>
              </a:rPr>
              <a:t>Zero-order release was achieved using the mechanism</a:t>
            </a:r>
          </a:p>
          <a:p>
            <a:r>
              <a:rPr lang="en-US" sz="3400" smtClean="0">
                <a:latin typeface="Calibri" pitchFamily="34" charset="0"/>
              </a:rPr>
              <a:t>Solubility parameters did not account for numerous other factors</a:t>
            </a:r>
          </a:p>
        </p:txBody>
      </p:sp>
      <p:pic>
        <p:nvPicPr>
          <p:cNvPr id="50179" name="Picture 2" descr="http://www.rsc.org/images/membrane-250_tcm18-103778.jpg"/>
          <p:cNvPicPr>
            <a:picLocks noChangeAspect="1" noChangeArrowheads="1"/>
          </p:cNvPicPr>
          <p:nvPr/>
        </p:nvPicPr>
        <p:blipFill>
          <a:blip r:embed="rId3"/>
          <a:srcRect/>
          <a:stretch>
            <a:fillRect/>
          </a:stretch>
        </p:blipFill>
        <p:spPr bwMode="auto">
          <a:xfrm>
            <a:off x="5407025" y="1879600"/>
            <a:ext cx="3451225" cy="459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z="4500" b="1" smtClean="0">
                <a:latin typeface="Calibri" pitchFamily="34" charset="0"/>
              </a:rPr>
              <a:t>Future Studies</a:t>
            </a:r>
          </a:p>
        </p:txBody>
      </p:sp>
      <p:sp>
        <p:nvSpPr>
          <p:cNvPr id="52226" name="Content Placeholder 3"/>
          <p:cNvSpPr>
            <a:spLocks noGrp="1"/>
          </p:cNvSpPr>
          <p:nvPr>
            <p:ph idx="1"/>
          </p:nvPr>
        </p:nvSpPr>
        <p:spPr/>
        <p:txBody>
          <a:bodyPr/>
          <a:lstStyle/>
          <a:p>
            <a:r>
              <a:rPr lang="en-US" sz="3600" smtClean="0">
                <a:latin typeface="Calibri" pitchFamily="34" charset="0"/>
              </a:rPr>
              <a:t>Mixtures of molecules (i.e. perfume)</a:t>
            </a:r>
          </a:p>
          <a:p>
            <a:r>
              <a:rPr lang="en-US" sz="3600" smtClean="0">
                <a:latin typeface="Calibri" pitchFamily="34" charset="0"/>
              </a:rPr>
              <a:t>Other properties of polymers</a:t>
            </a:r>
          </a:p>
          <a:p>
            <a:pPr lvl="1"/>
            <a:r>
              <a:rPr lang="en-US" sz="3200" smtClean="0">
                <a:latin typeface="Calibri" pitchFamily="34" charset="0"/>
              </a:rPr>
              <a:t>Size</a:t>
            </a:r>
          </a:p>
          <a:p>
            <a:pPr lvl="1"/>
            <a:r>
              <a:rPr lang="en-US" sz="3200" smtClean="0">
                <a:latin typeface="Calibri" pitchFamily="34" charset="0"/>
              </a:rPr>
              <a:t>Explore solubility parameters in-depth</a:t>
            </a:r>
          </a:p>
          <a:p>
            <a:r>
              <a:rPr lang="en-US" sz="3600" smtClean="0">
                <a:latin typeface="Calibri" pitchFamily="34" charset="0"/>
              </a:rPr>
              <a:t>Non-volatile substances – different apparatus</a:t>
            </a:r>
          </a:p>
          <a:p>
            <a:endParaRPr lang="en-US" sz="3600" smtClean="0">
              <a:latin typeface="Calibri" pitchFamily="34" charset="0"/>
            </a:endParaRPr>
          </a:p>
          <a:p>
            <a:pPr lvl="1"/>
            <a:endParaRPr lang="en-US" sz="320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4500" b="1" smtClean="0">
                <a:latin typeface="Calibri" pitchFamily="34" charset="0"/>
              </a:rPr>
              <a:t>Controlled Release</a:t>
            </a:r>
          </a:p>
        </p:txBody>
      </p:sp>
      <p:sp>
        <p:nvSpPr>
          <p:cNvPr id="16386" name="Content Placeholder 3"/>
          <p:cNvSpPr>
            <a:spLocks noGrp="1"/>
          </p:cNvSpPr>
          <p:nvPr>
            <p:ph idx="1"/>
          </p:nvPr>
        </p:nvSpPr>
        <p:spPr>
          <a:xfrm>
            <a:off x="228600" y="1676400"/>
            <a:ext cx="4419600" cy="4495800"/>
          </a:xfrm>
        </p:spPr>
        <p:txBody>
          <a:bodyPr/>
          <a:lstStyle/>
          <a:p>
            <a:r>
              <a:rPr lang="en-US" sz="3200" smtClean="0">
                <a:latin typeface="Calibri" pitchFamily="34" charset="0"/>
              </a:rPr>
              <a:t>Normally 1</a:t>
            </a:r>
            <a:r>
              <a:rPr lang="en-US" sz="3200" baseline="30000" smtClean="0">
                <a:latin typeface="Calibri" pitchFamily="34" charset="0"/>
              </a:rPr>
              <a:t>st</a:t>
            </a:r>
            <a:r>
              <a:rPr lang="en-US" sz="3200" smtClean="0">
                <a:latin typeface="Calibri" pitchFamily="34" charset="0"/>
              </a:rPr>
              <a:t> or 2</a:t>
            </a:r>
            <a:r>
              <a:rPr lang="en-US" sz="3200" baseline="30000" smtClean="0">
                <a:latin typeface="Calibri" pitchFamily="34" charset="0"/>
              </a:rPr>
              <a:t>nd</a:t>
            </a:r>
            <a:r>
              <a:rPr lang="en-US" sz="3200" smtClean="0">
                <a:latin typeface="Calibri" pitchFamily="34" charset="0"/>
              </a:rPr>
              <a:t> order</a:t>
            </a:r>
          </a:p>
          <a:p>
            <a:r>
              <a:rPr lang="en-US" sz="3200" smtClean="0">
                <a:latin typeface="Calibri" pitchFamily="34" charset="0"/>
              </a:rPr>
              <a:t>0</a:t>
            </a:r>
            <a:r>
              <a:rPr lang="en-US" sz="3200" baseline="30000" smtClean="0">
                <a:latin typeface="Calibri" pitchFamily="34" charset="0"/>
              </a:rPr>
              <a:t>th</a:t>
            </a:r>
            <a:r>
              <a:rPr lang="en-US" sz="3200" smtClean="0">
                <a:latin typeface="Calibri" pitchFamily="34" charset="0"/>
              </a:rPr>
              <a:t> order rare but essential</a:t>
            </a:r>
          </a:p>
          <a:p>
            <a:r>
              <a:rPr lang="en-US" sz="3200" b="1" smtClean="0">
                <a:latin typeface="Calibri" pitchFamily="34" charset="0"/>
              </a:rPr>
              <a:t>Goal: </a:t>
            </a:r>
            <a:r>
              <a:rPr lang="en-US" sz="3200" smtClean="0">
                <a:latin typeface="Calibri" pitchFamily="34" charset="0"/>
              </a:rPr>
              <a:t>Use semipermeable membrane to keep rate of release constant</a:t>
            </a:r>
            <a:endParaRPr lang="en-US" sz="3200" b="1" smtClean="0">
              <a:latin typeface="Calibri" pitchFamily="34" charset="0"/>
            </a:endParaRPr>
          </a:p>
        </p:txBody>
      </p:sp>
      <p:pic>
        <p:nvPicPr>
          <p:cNvPr id="5" name="Picture 4"/>
          <p:cNvPicPr/>
          <p:nvPr/>
        </p:nvPicPr>
        <p:blipFill>
          <a:blip r:embed="rId3" cstate="print"/>
          <a:srcRect l="21034" t="28846" r="41632" b="24803"/>
          <a:stretch>
            <a:fillRect/>
          </a:stretch>
        </p:blipFill>
        <p:spPr bwMode="auto">
          <a:xfrm>
            <a:off x="4321133" y="1905000"/>
            <a:ext cx="4516595"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4500" b="1" smtClean="0">
                <a:latin typeface="Calibri" pitchFamily="34" charset="0"/>
              </a:rPr>
              <a:t>Acknowledgements</a:t>
            </a:r>
          </a:p>
        </p:txBody>
      </p:sp>
      <p:sp>
        <p:nvSpPr>
          <p:cNvPr id="54274" name="Content Placeholder 3"/>
          <p:cNvSpPr>
            <a:spLocks noGrp="1"/>
          </p:cNvSpPr>
          <p:nvPr>
            <p:ph idx="1"/>
          </p:nvPr>
        </p:nvSpPr>
        <p:spPr/>
        <p:txBody>
          <a:bodyPr/>
          <a:lstStyle/>
          <a:p>
            <a:r>
              <a:rPr lang="en-US" sz="4000" b="1" smtClean="0">
                <a:latin typeface="Calibri" pitchFamily="34" charset="0"/>
              </a:rPr>
              <a:t>Dr. David Cincotta, </a:t>
            </a:r>
            <a:r>
              <a:rPr lang="en-US" sz="4000" smtClean="0">
                <a:latin typeface="Calibri" pitchFamily="34" charset="0"/>
              </a:rPr>
              <a:t>mentor</a:t>
            </a:r>
          </a:p>
          <a:p>
            <a:r>
              <a:rPr lang="en-US" sz="4000" b="1" smtClean="0">
                <a:latin typeface="Calibri" pitchFamily="34" charset="0"/>
              </a:rPr>
              <a:t>Jeremy Tang, </a:t>
            </a:r>
            <a:r>
              <a:rPr lang="en-US" sz="4000" smtClean="0">
                <a:latin typeface="Calibri" pitchFamily="34" charset="0"/>
              </a:rPr>
              <a:t>assistant</a:t>
            </a:r>
          </a:p>
          <a:p>
            <a:r>
              <a:rPr lang="en-US" sz="4000" b="1" smtClean="0">
                <a:latin typeface="Calibri" pitchFamily="34" charset="0"/>
              </a:rPr>
              <a:t>Sig Sigamani of Celanese Corporation and Stephen Takacs, </a:t>
            </a:r>
            <a:r>
              <a:rPr lang="en-US" sz="4000" smtClean="0">
                <a:latin typeface="Calibri" pitchFamily="34" charset="0"/>
              </a:rPr>
              <a:t>providing polymers</a:t>
            </a:r>
            <a:endParaRPr lang="en-US" sz="4000" b="1" smtClean="0">
              <a:latin typeface="Calibri" pitchFamily="34" charset="0"/>
            </a:endParaRPr>
          </a:p>
          <a:p>
            <a:r>
              <a:rPr lang="en-US" sz="4000" b="1" smtClean="0">
                <a:latin typeface="Calibri" pitchFamily="34" charset="0"/>
              </a:rPr>
              <a:t>Dr. David Miyamoto, </a:t>
            </a:r>
            <a:r>
              <a:rPr lang="en-US" sz="4000" smtClean="0">
                <a:latin typeface="Calibri" pitchFamily="34" charset="0"/>
              </a:rPr>
              <a:t>director</a:t>
            </a:r>
            <a:endParaRPr lang="en-US" sz="4000" b="1" smtClean="0">
              <a:latin typeface="Calibri" pitchFamily="34" charset="0"/>
            </a:endParaRPr>
          </a:p>
          <a:p>
            <a:r>
              <a:rPr lang="en-US" sz="4000" b="1" smtClean="0">
                <a:latin typeface="Calibri" pitchFamily="34" charset="0"/>
              </a:rPr>
              <a:t>NJGSS and sponsors, </a:t>
            </a:r>
            <a:r>
              <a:rPr lang="en-US" sz="4000" smtClean="0">
                <a:latin typeface="Calibri" pitchFamily="34" charset="0"/>
              </a:rPr>
              <a:t>opportunity</a:t>
            </a:r>
          </a:p>
          <a:p>
            <a:endParaRPr lang="en-US" sz="4000" b="1"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4500" b="1" smtClean="0">
                <a:latin typeface="Calibri" pitchFamily="34" charset="0"/>
              </a:rPr>
              <a:t>Background</a:t>
            </a:r>
          </a:p>
        </p:txBody>
      </p:sp>
      <p:sp>
        <p:nvSpPr>
          <p:cNvPr id="18434" name="Content Placeholder 3"/>
          <p:cNvSpPr>
            <a:spLocks noGrp="1"/>
          </p:cNvSpPr>
          <p:nvPr>
            <p:ph idx="1"/>
          </p:nvPr>
        </p:nvSpPr>
        <p:spPr/>
        <p:txBody>
          <a:bodyPr/>
          <a:lstStyle/>
          <a:p>
            <a:r>
              <a:rPr lang="en-US" sz="3600" smtClean="0">
                <a:latin typeface="Calibri" pitchFamily="34" charset="0"/>
              </a:rPr>
              <a:t>Began in late 1940’s &amp; 1950’s</a:t>
            </a:r>
          </a:p>
          <a:p>
            <a:r>
              <a:rPr lang="en-US" sz="3600" smtClean="0">
                <a:latin typeface="Calibri" pitchFamily="34" charset="0"/>
              </a:rPr>
              <a:t>Applications:</a:t>
            </a:r>
          </a:p>
          <a:p>
            <a:pPr lvl="1"/>
            <a:r>
              <a:rPr lang="en-US" sz="3600" smtClean="0">
                <a:latin typeface="Calibri" pitchFamily="34" charset="0"/>
              </a:rPr>
              <a:t>Agriculture</a:t>
            </a:r>
          </a:p>
          <a:p>
            <a:pPr lvl="1"/>
            <a:r>
              <a:rPr lang="en-US" sz="3600" smtClean="0">
                <a:latin typeface="Calibri" pitchFamily="34" charset="0"/>
              </a:rPr>
              <a:t>Zoology</a:t>
            </a:r>
          </a:p>
          <a:p>
            <a:pPr lvl="1"/>
            <a:r>
              <a:rPr lang="en-US" sz="3600" smtClean="0">
                <a:latin typeface="Calibri" pitchFamily="34" charset="0"/>
              </a:rPr>
              <a:t>Cosmetics</a:t>
            </a:r>
          </a:p>
          <a:p>
            <a:pPr lvl="1"/>
            <a:r>
              <a:rPr lang="en-US" sz="3600" smtClean="0">
                <a:latin typeface="Calibri" pitchFamily="34" charset="0"/>
              </a:rPr>
              <a:t>Medicine</a:t>
            </a:r>
          </a:p>
          <a:p>
            <a:pPr lvl="1"/>
            <a:r>
              <a:rPr lang="en-US" sz="3600" smtClean="0">
                <a:latin typeface="Calibri" pitchFamily="34" charset="0"/>
              </a:rPr>
              <a:t>Environment</a:t>
            </a:r>
          </a:p>
          <a:p>
            <a:pPr lvl="1">
              <a:buFontTx/>
              <a:buNone/>
            </a:pPr>
            <a:endParaRPr lang="en-US" sz="3600" smtClean="0">
              <a:latin typeface="Calibri" pitchFamily="34" charset="0"/>
            </a:endParaRPr>
          </a:p>
        </p:txBody>
      </p:sp>
      <p:pic>
        <p:nvPicPr>
          <p:cNvPr id="15361" name="Picture 1"/>
          <p:cNvPicPr>
            <a:picLocks noChangeAspect="1" noChangeArrowheads="1"/>
          </p:cNvPicPr>
          <p:nvPr/>
        </p:nvPicPr>
        <p:blipFill>
          <a:blip r:embed="rId3" cstate="print"/>
          <a:srcRect/>
          <a:stretch>
            <a:fillRect/>
          </a:stretch>
        </p:blipFill>
        <p:spPr bwMode="auto">
          <a:xfrm>
            <a:off x="4419599" y="2514600"/>
            <a:ext cx="3704167"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4500" b="1" smtClean="0">
                <a:latin typeface="Calibri" pitchFamily="34" charset="0"/>
              </a:rPr>
              <a:t>Background</a:t>
            </a:r>
          </a:p>
        </p:txBody>
      </p:sp>
      <p:graphicFrame>
        <p:nvGraphicFramePr>
          <p:cNvPr id="8" name="Chart 7"/>
          <p:cNvGraphicFramePr/>
          <p:nvPr/>
        </p:nvGraphicFramePr>
        <p:xfrm>
          <a:off x="1447800" y="1905000"/>
          <a:ext cx="6629400" cy="46361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4500" b="1" smtClean="0">
                <a:latin typeface="Calibri" pitchFamily="34" charset="0"/>
              </a:rPr>
              <a:t>Membrane: Polymers</a:t>
            </a:r>
          </a:p>
        </p:txBody>
      </p:sp>
      <p:sp>
        <p:nvSpPr>
          <p:cNvPr id="22530" name="Content Placeholder 3"/>
          <p:cNvSpPr>
            <a:spLocks noGrp="1"/>
          </p:cNvSpPr>
          <p:nvPr>
            <p:ph idx="1"/>
          </p:nvPr>
        </p:nvSpPr>
        <p:spPr/>
        <p:txBody>
          <a:bodyPr/>
          <a:lstStyle/>
          <a:p>
            <a:r>
              <a:rPr lang="en-US" sz="3600" smtClean="0">
                <a:latin typeface="Calibri" pitchFamily="34" charset="0"/>
              </a:rPr>
              <a:t>Series of repeating monomers</a:t>
            </a:r>
          </a:p>
          <a:p>
            <a:r>
              <a:rPr lang="en-US" sz="3600" smtClean="0">
                <a:latin typeface="Calibri" pitchFamily="34" charset="0"/>
              </a:rPr>
              <a:t>Diverse properties:</a:t>
            </a:r>
          </a:p>
          <a:p>
            <a:pPr lvl="1"/>
            <a:r>
              <a:rPr lang="en-US" sz="3200" smtClean="0">
                <a:latin typeface="Calibri" pitchFamily="34" charset="0"/>
              </a:rPr>
              <a:t>Intermolecular forces</a:t>
            </a:r>
          </a:p>
          <a:p>
            <a:pPr lvl="1"/>
            <a:r>
              <a:rPr lang="en-US" sz="3200" smtClean="0">
                <a:latin typeface="Calibri" pitchFamily="34" charset="0"/>
              </a:rPr>
              <a:t>Molecular shape</a:t>
            </a:r>
          </a:p>
          <a:p>
            <a:pPr lvl="1"/>
            <a:r>
              <a:rPr lang="en-US" sz="3200" smtClean="0">
                <a:latin typeface="Calibri" pitchFamily="34" charset="0"/>
              </a:rPr>
              <a:t>Crystallinity</a:t>
            </a:r>
          </a:p>
          <a:p>
            <a:pPr lvl="1"/>
            <a:endParaRPr lang="en-US" sz="3200" smtClean="0">
              <a:latin typeface="Calibri" pitchFamily="34" charset="0"/>
            </a:endParaRPr>
          </a:p>
          <a:p>
            <a:r>
              <a:rPr lang="en-US" sz="3600" smtClean="0">
                <a:latin typeface="Calibri" pitchFamily="34" charset="0"/>
              </a:rPr>
              <a:t>Use different properties to control release</a:t>
            </a:r>
          </a:p>
          <a:p>
            <a:pPr lvl="1">
              <a:buFontTx/>
              <a:buNone/>
            </a:pPr>
            <a:endParaRPr lang="en-US" sz="3600" smtClean="0">
              <a:latin typeface="Calibri" pitchFamily="34" charset="0"/>
            </a:endParaRPr>
          </a:p>
        </p:txBody>
      </p:sp>
      <p:pic>
        <p:nvPicPr>
          <p:cNvPr id="5" name="Picture 4"/>
          <p:cNvPicPr/>
          <p:nvPr/>
        </p:nvPicPr>
        <p:blipFill>
          <a:blip r:embed="rId3" cstate="print"/>
          <a:srcRect/>
          <a:stretch>
            <a:fillRect/>
          </a:stretch>
        </p:blipFill>
        <p:spPr bwMode="auto">
          <a:xfrm>
            <a:off x="4724400" y="2362200"/>
            <a:ext cx="4267200" cy="2960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2" name="TextBox 5"/>
          <p:cNvSpPr txBox="1">
            <a:spLocks noChangeArrowheads="1"/>
          </p:cNvSpPr>
          <p:nvPr/>
        </p:nvSpPr>
        <p:spPr bwMode="auto">
          <a:xfrm>
            <a:off x="3810000" y="6096000"/>
            <a:ext cx="5029200" cy="276225"/>
          </a:xfrm>
          <a:prstGeom prst="rect">
            <a:avLst/>
          </a:prstGeom>
          <a:noFill/>
          <a:ln w="9525">
            <a:noFill/>
            <a:miter lim="800000"/>
            <a:headEnd/>
            <a:tailEnd/>
          </a:ln>
        </p:spPr>
        <p:txBody>
          <a:bodyPr>
            <a:spAutoFit/>
          </a:bodyPr>
          <a:lstStyle/>
          <a:p>
            <a:r>
              <a:rPr lang="en-US" sz="1200">
                <a:solidFill>
                  <a:srgbClr val="FFFF00"/>
                </a:solidFill>
                <a:hlinkClick r:id="rId4"/>
              </a:rPr>
              <a:t>http://www2.chemistry.msu.edu/faculty/reusch/VirtTxtJml/polymers.htm</a:t>
            </a:r>
            <a:endParaRPr lang="en-US" sz="120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4500" b="1" smtClean="0">
                <a:latin typeface="Calibri" pitchFamily="34" charset="0"/>
              </a:rPr>
              <a:t>Solubility Parameters</a:t>
            </a:r>
          </a:p>
        </p:txBody>
      </p:sp>
      <p:sp>
        <p:nvSpPr>
          <p:cNvPr id="24578" name="Content Placeholder 3"/>
          <p:cNvSpPr>
            <a:spLocks noGrp="1"/>
          </p:cNvSpPr>
          <p:nvPr>
            <p:ph idx="1"/>
          </p:nvPr>
        </p:nvSpPr>
        <p:spPr>
          <a:xfrm>
            <a:off x="228600" y="1676400"/>
            <a:ext cx="8305800" cy="4495800"/>
          </a:xfrm>
        </p:spPr>
        <p:txBody>
          <a:bodyPr/>
          <a:lstStyle/>
          <a:p>
            <a:r>
              <a:rPr lang="en-US" sz="4000" smtClean="0">
                <a:latin typeface="Calibri" pitchFamily="34" charset="0"/>
              </a:rPr>
              <a:t>Predict solubility of different substances</a:t>
            </a:r>
          </a:p>
          <a:p>
            <a:r>
              <a:rPr lang="en-US" sz="4000" smtClean="0">
                <a:latin typeface="Calibri" pitchFamily="34" charset="0"/>
              </a:rPr>
              <a:t>Hansen solubility parameter</a:t>
            </a:r>
          </a:p>
          <a:p>
            <a:r>
              <a:rPr lang="pt-BR" sz="4000" b="1" smtClean="0">
                <a:latin typeface="Calibri" pitchFamily="34" charset="0"/>
              </a:rPr>
              <a:t>Equation:</a:t>
            </a:r>
            <a:r>
              <a:rPr lang="pt-BR" sz="4000" smtClean="0">
                <a:latin typeface="Calibri" pitchFamily="34" charset="0"/>
              </a:rPr>
              <a:t> </a:t>
            </a:r>
            <a:r>
              <a:rPr lang="pt-BR" sz="3600" i="1" smtClean="0">
                <a:latin typeface="Calibri" pitchFamily="34" charset="0"/>
              </a:rPr>
              <a:t>R</a:t>
            </a:r>
            <a:r>
              <a:rPr lang="pt-BR" sz="3600" i="1" baseline="-25000" smtClean="0">
                <a:latin typeface="Calibri" pitchFamily="34" charset="0"/>
              </a:rPr>
              <a:t>a</a:t>
            </a:r>
            <a:r>
              <a:rPr lang="pt-BR" sz="3600" i="1" baseline="30000" smtClean="0">
                <a:latin typeface="Calibri" pitchFamily="34" charset="0"/>
              </a:rPr>
              <a:t>2</a:t>
            </a:r>
            <a:r>
              <a:rPr lang="pt-BR" sz="3600" i="1" smtClean="0">
                <a:latin typeface="Calibri" pitchFamily="34" charset="0"/>
              </a:rPr>
              <a:t> = </a:t>
            </a:r>
          </a:p>
          <a:p>
            <a:pPr>
              <a:buFontTx/>
              <a:buNone/>
            </a:pPr>
            <a:r>
              <a:rPr lang="pt-BR" sz="3600" i="1" smtClean="0">
                <a:latin typeface="Calibri" pitchFamily="34" charset="0"/>
              </a:rPr>
              <a:t>   4(δ </a:t>
            </a:r>
            <a:r>
              <a:rPr lang="pt-BR" sz="3600" i="1" baseline="-25000" smtClean="0">
                <a:latin typeface="Calibri" pitchFamily="34" charset="0"/>
              </a:rPr>
              <a:t>D1</a:t>
            </a:r>
            <a:r>
              <a:rPr lang="pt-BR" sz="3600" i="1" smtClean="0">
                <a:latin typeface="Calibri" pitchFamily="34" charset="0"/>
              </a:rPr>
              <a:t> - δ </a:t>
            </a:r>
            <a:r>
              <a:rPr lang="pt-BR" sz="3600" i="1" baseline="-25000" smtClean="0">
                <a:latin typeface="Calibri" pitchFamily="34" charset="0"/>
              </a:rPr>
              <a:t>D2</a:t>
            </a:r>
            <a:r>
              <a:rPr lang="pt-BR" sz="3600" i="1" smtClean="0">
                <a:latin typeface="Calibri" pitchFamily="34" charset="0"/>
              </a:rPr>
              <a:t>)</a:t>
            </a:r>
            <a:r>
              <a:rPr lang="pt-BR" sz="3600" i="1" baseline="30000" smtClean="0">
                <a:latin typeface="Calibri" pitchFamily="34" charset="0"/>
              </a:rPr>
              <a:t> 2</a:t>
            </a:r>
            <a:r>
              <a:rPr lang="pt-BR" sz="3600" i="1" smtClean="0">
                <a:latin typeface="Calibri" pitchFamily="34" charset="0"/>
              </a:rPr>
              <a:t> + (δ</a:t>
            </a:r>
            <a:r>
              <a:rPr lang="pt-BR" sz="3600" i="1" baseline="-25000" smtClean="0">
                <a:latin typeface="Calibri" pitchFamily="34" charset="0"/>
              </a:rPr>
              <a:t> P1 </a:t>
            </a:r>
            <a:r>
              <a:rPr lang="pt-BR" sz="3600" i="1" smtClean="0">
                <a:latin typeface="Calibri" pitchFamily="34" charset="0"/>
              </a:rPr>
              <a:t>- δ </a:t>
            </a:r>
            <a:r>
              <a:rPr lang="pt-BR" sz="3600" i="1" baseline="-25000" smtClean="0">
                <a:latin typeface="Calibri" pitchFamily="34" charset="0"/>
              </a:rPr>
              <a:t>P2</a:t>
            </a:r>
            <a:r>
              <a:rPr lang="pt-BR" sz="3600" i="1" smtClean="0">
                <a:latin typeface="Calibri" pitchFamily="34" charset="0"/>
              </a:rPr>
              <a:t>)</a:t>
            </a:r>
            <a:r>
              <a:rPr lang="pt-BR" sz="3600" i="1" baseline="30000" smtClean="0">
                <a:latin typeface="Calibri" pitchFamily="34" charset="0"/>
              </a:rPr>
              <a:t> 2</a:t>
            </a:r>
            <a:r>
              <a:rPr lang="pt-BR" sz="3600" i="1" smtClean="0">
                <a:latin typeface="Calibri" pitchFamily="34" charset="0"/>
              </a:rPr>
              <a:t> + (δ </a:t>
            </a:r>
            <a:r>
              <a:rPr lang="pt-BR" sz="3600" i="1" baseline="-25000" smtClean="0">
                <a:latin typeface="Calibri" pitchFamily="34" charset="0"/>
              </a:rPr>
              <a:t>H1</a:t>
            </a:r>
            <a:r>
              <a:rPr lang="pt-BR" sz="3600" i="1" smtClean="0">
                <a:latin typeface="Calibri" pitchFamily="34" charset="0"/>
              </a:rPr>
              <a:t> - δ </a:t>
            </a:r>
            <a:r>
              <a:rPr lang="pt-BR" sz="3600" i="1" baseline="-25000" smtClean="0">
                <a:latin typeface="Calibri" pitchFamily="34" charset="0"/>
              </a:rPr>
              <a:t>H2</a:t>
            </a:r>
            <a:r>
              <a:rPr lang="pt-BR" sz="3600" i="1" smtClean="0">
                <a:latin typeface="Calibri" pitchFamily="34" charset="0"/>
              </a:rPr>
              <a:t>)</a:t>
            </a:r>
            <a:r>
              <a:rPr lang="pt-BR" sz="3600" i="1" baseline="30000" smtClean="0">
                <a:latin typeface="Calibri" pitchFamily="34" charset="0"/>
              </a:rPr>
              <a:t>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4500" b="1" smtClean="0">
                <a:latin typeface="Calibri" pitchFamily="34" charset="0"/>
              </a:rPr>
              <a:t>Hypothesis</a:t>
            </a:r>
          </a:p>
        </p:txBody>
      </p:sp>
      <p:sp>
        <p:nvSpPr>
          <p:cNvPr id="26626" name="Content Placeholder 3"/>
          <p:cNvSpPr>
            <a:spLocks noGrp="1"/>
          </p:cNvSpPr>
          <p:nvPr>
            <p:ph idx="1"/>
          </p:nvPr>
        </p:nvSpPr>
        <p:spPr>
          <a:xfrm>
            <a:off x="228600" y="1676400"/>
            <a:ext cx="8305800" cy="4800600"/>
          </a:xfrm>
        </p:spPr>
        <p:txBody>
          <a:bodyPr/>
          <a:lstStyle/>
          <a:p>
            <a:r>
              <a:rPr lang="en-US" sz="3800" smtClean="0">
                <a:latin typeface="Calibri" pitchFamily="34" charset="0"/>
              </a:rPr>
              <a:t>Principle of “like likes like”</a:t>
            </a:r>
          </a:p>
          <a:p>
            <a:r>
              <a:rPr lang="en-US" sz="3800" smtClean="0">
                <a:latin typeface="Calibri" pitchFamily="34" charset="0"/>
              </a:rPr>
              <a:t>Closer solubility parameters </a:t>
            </a:r>
            <a:r>
              <a:rPr lang="en-US" sz="3800" smtClean="0">
                <a:latin typeface="Calibri" pitchFamily="34" charset="0"/>
                <a:sym typeface="Wingdings" pitchFamily="2" charset="2"/>
              </a:rPr>
              <a:t> faster diffusion rate</a:t>
            </a:r>
          </a:p>
          <a:p>
            <a:pPr>
              <a:buFontTx/>
              <a:buNone/>
            </a:pPr>
            <a:endParaRPr lang="en-US" sz="3800" smtClean="0">
              <a:latin typeface="Calibri" pitchFamily="34" charset="0"/>
            </a:endParaRPr>
          </a:p>
          <a:p>
            <a:pPr>
              <a:buFontTx/>
              <a:buNone/>
            </a:pPr>
            <a:endParaRPr lang="en-US" sz="4000" smtClean="0">
              <a:latin typeface="Calibri" pitchFamily="34" charset="0"/>
            </a:endParaRPr>
          </a:p>
        </p:txBody>
      </p:sp>
      <p:pic>
        <p:nvPicPr>
          <p:cNvPr id="7170" name="Picture 2" descr="http://t1.gstatic.com/images?q=tbn:ANd9GcTZ9auCxTlMcIiDCo-mgKUNo0BEymAiYqxx_VcpcdNv_Gyo8ic&amp;t=1&amp;usg=__2pY9LQnTCKkmY1pihpN3trUcPNc="/>
          <p:cNvPicPr>
            <a:picLocks noChangeAspect="1" noChangeArrowheads="1"/>
          </p:cNvPicPr>
          <p:nvPr/>
        </p:nvPicPr>
        <p:blipFill>
          <a:blip r:embed="rId3" cstate="print"/>
          <a:srcRect/>
          <a:stretch>
            <a:fillRect/>
          </a:stretch>
        </p:blipFill>
        <p:spPr bwMode="auto">
          <a:xfrm>
            <a:off x="4239312" y="3200400"/>
            <a:ext cx="4399863" cy="3295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4500" b="1" smtClean="0">
                <a:latin typeface="Calibri" pitchFamily="34" charset="0"/>
              </a:rPr>
              <a:t>Polymers Tested</a:t>
            </a:r>
          </a:p>
        </p:txBody>
      </p:sp>
      <p:sp>
        <p:nvSpPr>
          <p:cNvPr id="28674" name="Content Placeholder 3"/>
          <p:cNvSpPr>
            <a:spLocks noGrp="1"/>
          </p:cNvSpPr>
          <p:nvPr>
            <p:ph idx="1"/>
          </p:nvPr>
        </p:nvSpPr>
        <p:spPr>
          <a:xfrm>
            <a:off x="228600" y="1676400"/>
            <a:ext cx="5791200" cy="4495800"/>
          </a:xfrm>
        </p:spPr>
        <p:txBody>
          <a:bodyPr/>
          <a:lstStyle/>
          <a:p>
            <a:r>
              <a:rPr lang="en-US" sz="3600" smtClean="0">
                <a:latin typeface="Calibri" pitchFamily="34" charset="0"/>
              </a:rPr>
              <a:t>Polyethylene (C</a:t>
            </a:r>
            <a:r>
              <a:rPr lang="en-US" sz="3600" baseline="-25000" smtClean="0">
                <a:latin typeface="Calibri" pitchFamily="34" charset="0"/>
              </a:rPr>
              <a:t>2</a:t>
            </a:r>
            <a:r>
              <a:rPr lang="en-US" sz="3600" smtClean="0">
                <a:latin typeface="Calibri" pitchFamily="34" charset="0"/>
              </a:rPr>
              <a:t>H</a:t>
            </a:r>
            <a:r>
              <a:rPr lang="en-US" sz="3600" baseline="-25000" smtClean="0">
                <a:latin typeface="Calibri" pitchFamily="34" charset="0"/>
              </a:rPr>
              <a:t>4</a:t>
            </a:r>
            <a:r>
              <a:rPr lang="en-US" sz="3600" smtClean="0">
                <a:latin typeface="Calibri" pitchFamily="34" charset="0"/>
              </a:rPr>
              <a:t>)</a:t>
            </a:r>
          </a:p>
          <a:p>
            <a:r>
              <a:rPr lang="en-US" sz="3600" smtClean="0">
                <a:latin typeface="Calibri" pitchFamily="34" charset="0"/>
              </a:rPr>
              <a:t>Ethylene-Vinyl Acetate (EVA) Copolymer</a:t>
            </a:r>
          </a:p>
          <a:p>
            <a:pPr lvl="1"/>
            <a:r>
              <a:rPr lang="en-US" sz="3200" smtClean="0">
                <a:latin typeface="Calibri" pitchFamily="34" charset="0"/>
              </a:rPr>
              <a:t>Vinyl Acetate (CH</a:t>
            </a:r>
            <a:r>
              <a:rPr lang="en-US" sz="3200" baseline="-25000" smtClean="0">
                <a:latin typeface="Calibri" pitchFamily="34" charset="0"/>
              </a:rPr>
              <a:t>3</a:t>
            </a:r>
            <a:r>
              <a:rPr lang="en-US" sz="3200" smtClean="0">
                <a:latin typeface="Calibri" pitchFamily="34" charset="0"/>
              </a:rPr>
              <a:t>COOCH=CH</a:t>
            </a:r>
            <a:r>
              <a:rPr lang="en-US" sz="3200" baseline="-25000" smtClean="0">
                <a:latin typeface="Calibri" pitchFamily="34" charset="0"/>
              </a:rPr>
              <a:t>2</a:t>
            </a:r>
            <a:r>
              <a:rPr lang="en-US" sz="3200" smtClean="0">
                <a:latin typeface="Calibri" pitchFamily="34" charset="0"/>
              </a:rPr>
              <a:t>)</a:t>
            </a:r>
          </a:p>
          <a:p>
            <a:pPr lvl="2"/>
            <a:r>
              <a:rPr lang="en-US" sz="3600" smtClean="0">
                <a:latin typeface="Calibri" pitchFamily="34" charset="0"/>
              </a:rPr>
              <a:t>10%</a:t>
            </a:r>
          </a:p>
          <a:p>
            <a:pPr lvl="2"/>
            <a:r>
              <a:rPr lang="en-US" sz="3600" smtClean="0">
                <a:latin typeface="Calibri" pitchFamily="34" charset="0"/>
              </a:rPr>
              <a:t>12%</a:t>
            </a:r>
          </a:p>
          <a:p>
            <a:pPr lvl="1"/>
            <a:r>
              <a:rPr lang="en-US" sz="3200" smtClean="0">
                <a:latin typeface="Calibri" pitchFamily="34" charset="0"/>
              </a:rPr>
              <a:t>Rest is ethylene (C</a:t>
            </a:r>
            <a:r>
              <a:rPr lang="en-US" sz="3200" baseline="-25000" smtClean="0">
                <a:latin typeface="Calibri" pitchFamily="34" charset="0"/>
              </a:rPr>
              <a:t>2</a:t>
            </a:r>
            <a:r>
              <a:rPr lang="en-US" sz="3200" smtClean="0">
                <a:latin typeface="Calibri" pitchFamily="34" charset="0"/>
              </a:rPr>
              <a:t>H</a:t>
            </a:r>
            <a:r>
              <a:rPr lang="en-US" sz="3200" baseline="-25000" smtClean="0">
                <a:latin typeface="Calibri" pitchFamily="34" charset="0"/>
              </a:rPr>
              <a:t>4</a:t>
            </a:r>
            <a:r>
              <a:rPr lang="en-US" sz="3200" smtClean="0">
                <a:latin typeface="Calibri" pitchFamily="34" charset="0"/>
              </a:rPr>
              <a:t>)</a:t>
            </a:r>
          </a:p>
          <a:p>
            <a:pPr lvl="1">
              <a:buFontTx/>
              <a:buNone/>
            </a:pPr>
            <a:endParaRPr lang="en-US" sz="3200" smtClean="0">
              <a:latin typeface="Calibri" pitchFamily="34" charset="0"/>
            </a:endParaRPr>
          </a:p>
        </p:txBody>
      </p:sp>
      <p:pic>
        <p:nvPicPr>
          <p:cNvPr id="48129" name="Picture 1" descr="G:\JPEG Files\PE JPEG.jpg"/>
          <p:cNvPicPr>
            <a:picLocks noChangeAspect="1" noChangeArrowheads="1"/>
          </p:cNvPicPr>
          <p:nvPr/>
        </p:nvPicPr>
        <p:blipFill>
          <a:blip r:embed="rId3" cstate="print"/>
          <a:srcRect/>
          <a:stretch>
            <a:fillRect/>
          </a:stretch>
        </p:blipFill>
        <p:spPr bwMode="auto">
          <a:xfrm>
            <a:off x="5029200" y="1905000"/>
            <a:ext cx="3887567"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0" name="Picture 2" descr="C:\Users\Janie Gu\Documents\Summer 2010\Gov School\Controlled Release\PVAc JPEG.jpg"/>
          <p:cNvPicPr>
            <a:picLocks noChangeAspect="1" noChangeArrowheads="1"/>
          </p:cNvPicPr>
          <p:nvPr/>
        </p:nvPicPr>
        <p:blipFill>
          <a:blip r:embed="rId4" cstate="print"/>
          <a:srcRect l="16541" t="5978" r="16401"/>
          <a:stretch>
            <a:fillRect/>
          </a:stretch>
        </p:blipFill>
        <p:spPr bwMode="auto">
          <a:xfrm>
            <a:off x="5041427" y="3947732"/>
            <a:ext cx="3950174" cy="2605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4500" b="1" smtClean="0">
                <a:latin typeface="Calibri" pitchFamily="34" charset="0"/>
              </a:rPr>
              <a:t>Substances Released</a:t>
            </a:r>
          </a:p>
        </p:txBody>
      </p:sp>
      <p:graphicFrame>
        <p:nvGraphicFramePr>
          <p:cNvPr id="6" name="Content Placeholder 5"/>
          <p:cNvGraphicFramePr>
            <a:graphicFrameLocks noGrp="1"/>
          </p:cNvGraphicFramePr>
          <p:nvPr>
            <p:ph idx="1"/>
          </p:nvPr>
        </p:nvGraphicFramePr>
        <p:xfrm>
          <a:off x="228600" y="1858963"/>
          <a:ext cx="8686800" cy="2925762"/>
        </p:xfrm>
        <a:graphic>
          <a:graphicData uri="http://schemas.openxmlformats.org/drawingml/2006/table">
            <a:tbl>
              <a:tblPr firstRow="1" bandRow="1">
                <a:tableStyleId>{6E25E649-3F16-4E02-A733-19D2CDBF48F0}</a:tableStyleId>
              </a:tblPr>
              <a:tblGrid>
                <a:gridCol w="2171700"/>
                <a:gridCol w="2171700"/>
                <a:gridCol w="2171700"/>
                <a:gridCol w="2171700"/>
              </a:tblGrid>
              <a:tr h="370840">
                <a:tc>
                  <a:txBody>
                    <a:bodyPr/>
                    <a:lstStyle/>
                    <a:p>
                      <a:pPr algn="ctr"/>
                      <a:endParaRPr lang="en-US" sz="2400" dirty="0">
                        <a:solidFill>
                          <a:schemeClr val="accent2">
                            <a:lumMod val="75000"/>
                          </a:schemeClr>
                        </a:solidFill>
                        <a:latin typeface="Calibri" pitchFamily="34" charset="0"/>
                      </a:endParaRPr>
                    </a:p>
                  </a:txBody>
                  <a:tcPr/>
                </a:tc>
                <a:tc>
                  <a:txBody>
                    <a:bodyPr/>
                    <a:lstStyle/>
                    <a:p>
                      <a:pPr algn="ctr"/>
                      <a:r>
                        <a:rPr lang="en-US" sz="2400" dirty="0" smtClean="0">
                          <a:solidFill>
                            <a:schemeClr val="accent2">
                              <a:lumMod val="75000"/>
                            </a:schemeClr>
                          </a:solidFill>
                          <a:latin typeface="Calibri" pitchFamily="34" charset="0"/>
                        </a:rPr>
                        <a:t>2-Pentanol</a:t>
                      </a:r>
                      <a:endParaRPr lang="en-US" sz="2400" dirty="0">
                        <a:solidFill>
                          <a:schemeClr val="accent2">
                            <a:lumMod val="75000"/>
                          </a:schemeClr>
                        </a:solidFill>
                        <a:latin typeface="Calibri" pitchFamily="34" charset="0"/>
                      </a:endParaRPr>
                    </a:p>
                  </a:txBody>
                  <a:tcPr/>
                </a:tc>
                <a:tc>
                  <a:txBody>
                    <a:bodyPr/>
                    <a:lstStyle/>
                    <a:p>
                      <a:pPr algn="ctr"/>
                      <a:r>
                        <a:rPr lang="en-US" sz="2400" dirty="0" smtClean="0">
                          <a:solidFill>
                            <a:schemeClr val="accent2">
                              <a:lumMod val="75000"/>
                            </a:schemeClr>
                          </a:solidFill>
                          <a:latin typeface="Calibri" pitchFamily="34" charset="0"/>
                        </a:rPr>
                        <a:t>Ethyl Acetate</a:t>
                      </a:r>
                      <a:endParaRPr lang="en-US" sz="2400" dirty="0">
                        <a:solidFill>
                          <a:schemeClr val="accent2">
                            <a:lumMod val="75000"/>
                          </a:schemeClr>
                        </a:solidFill>
                        <a:latin typeface="Calibri" pitchFamily="34" charset="0"/>
                      </a:endParaRPr>
                    </a:p>
                  </a:txBody>
                  <a:tcPr/>
                </a:tc>
                <a:tc>
                  <a:txBody>
                    <a:bodyPr/>
                    <a:lstStyle/>
                    <a:p>
                      <a:pPr algn="ctr"/>
                      <a:r>
                        <a:rPr lang="en-US" sz="2400" dirty="0" smtClean="0">
                          <a:solidFill>
                            <a:schemeClr val="accent2">
                              <a:lumMod val="75000"/>
                            </a:schemeClr>
                          </a:solidFill>
                          <a:latin typeface="Calibri" pitchFamily="34" charset="0"/>
                        </a:rPr>
                        <a:t>Hexane</a:t>
                      </a:r>
                      <a:endParaRPr lang="en-US" sz="2400" dirty="0">
                        <a:solidFill>
                          <a:schemeClr val="accent2">
                            <a:lumMod val="75000"/>
                          </a:schemeClr>
                        </a:solidFill>
                        <a:latin typeface="Calibri" pitchFamily="34" charset="0"/>
                      </a:endParaRPr>
                    </a:p>
                  </a:txBody>
                  <a:tcPr/>
                </a:tc>
              </a:tr>
              <a:tr h="370840">
                <a:tc>
                  <a:txBody>
                    <a:bodyPr/>
                    <a:lstStyle/>
                    <a:p>
                      <a:pPr algn="ctr"/>
                      <a:r>
                        <a:rPr lang="en-US" sz="2400" b="1" dirty="0" smtClean="0">
                          <a:solidFill>
                            <a:schemeClr val="accent2">
                              <a:lumMod val="75000"/>
                            </a:schemeClr>
                          </a:solidFill>
                          <a:latin typeface="Calibri" pitchFamily="34" charset="0"/>
                        </a:rPr>
                        <a:t>Molecular</a:t>
                      </a:r>
                      <a:r>
                        <a:rPr lang="en-US" sz="2400" b="1" baseline="0" dirty="0" smtClean="0">
                          <a:solidFill>
                            <a:schemeClr val="accent2">
                              <a:lumMod val="75000"/>
                            </a:schemeClr>
                          </a:solidFill>
                          <a:latin typeface="Calibri" pitchFamily="34" charset="0"/>
                        </a:rPr>
                        <a:t> Formula</a:t>
                      </a:r>
                      <a:endParaRPr lang="en-US" sz="2400" b="1" dirty="0">
                        <a:solidFill>
                          <a:schemeClr val="accent2">
                            <a:lumMod val="75000"/>
                          </a:schemeClr>
                        </a:solidFill>
                        <a:latin typeface="Calibri" pitchFamily="34" charset="0"/>
                      </a:endParaRPr>
                    </a:p>
                  </a:txBody>
                  <a:tcPr/>
                </a:tc>
                <a:tc>
                  <a:txBody>
                    <a:bodyPr/>
                    <a:lstStyle/>
                    <a:p>
                      <a:pPr algn="ctr"/>
                      <a:r>
                        <a:rPr lang="en-US" sz="2400" b="0" i="0" u="none" kern="1200" dirty="0" smtClean="0">
                          <a:solidFill>
                            <a:schemeClr val="tx1"/>
                          </a:solidFill>
                          <a:latin typeface="Calibri" pitchFamily="34" charset="0"/>
                          <a:ea typeface="+mn-ea"/>
                          <a:cs typeface="+mn-cs"/>
                        </a:rPr>
                        <a:t>C</a:t>
                      </a:r>
                      <a:r>
                        <a:rPr lang="en-US" sz="2400" b="0" i="0" u="none" kern="1200" baseline="-25000" dirty="0" smtClean="0">
                          <a:solidFill>
                            <a:schemeClr val="tx1"/>
                          </a:solidFill>
                          <a:latin typeface="Calibri" pitchFamily="34" charset="0"/>
                          <a:ea typeface="+mn-ea"/>
                          <a:cs typeface="+mn-cs"/>
                        </a:rPr>
                        <a:t>5</a:t>
                      </a:r>
                      <a:r>
                        <a:rPr lang="en-US" sz="2400" b="0" i="0" u="none" kern="1200" dirty="0" smtClean="0">
                          <a:solidFill>
                            <a:schemeClr val="tx1"/>
                          </a:solidFill>
                          <a:latin typeface="Calibri" pitchFamily="34" charset="0"/>
                          <a:ea typeface="+mn-ea"/>
                          <a:cs typeface="+mn-cs"/>
                        </a:rPr>
                        <a:t>H</a:t>
                      </a:r>
                      <a:r>
                        <a:rPr lang="en-US" sz="2400" b="0" i="0" u="none" kern="1200" baseline="-25000" dirty="0" smtClean="0">
                          <a:solidFill>
                            <a:schemeClr val="tx1"/>
                          </a:solidFill>
                          <a:latin typeface="Calibri" pitchFamily="34" charset="0"/>
                          <a:ea typeface="+mn-ea"/>
                          <a:cs typeface="+mn-cs"/>
                        </a:rPr>
                        <a:t>12</a:t>
                      </a:r>
                      <a:r>
                        <a:rPr lang="en-US" sz="2400" b="0" i="0" u="none" kern="1200" dirty="0" smtClean="0">
                          <a:solidFill>
                            <a:schemeClr val="tx1"/>
                          </a:solidFill>
                          <a:latin typeface="Calibri" pitchFamily="34" charset="0"/>
                          <a:ea typeface="+mn-ea"/>
                          <a:cs typeface="+mn-cs"/>
                        </a:rPr>
                        <a:t>O</a:t>
                      </a:r>
                      <a:endParaRPr lang="en-US" sz="2400" u="none" dirty="0">
                        <a:solidFill>
                          <a:schemeClr val="tx1"/>
                        </a:solidFill>
                        <a:latin typeface="Calibri" pitchFamily="34" charset="0"/>
                      </a:endParaRPr>
                    </a:p>
                  </a:txBody>
                  <a:tcPr/>
                </a:tc>
                <a:tc>
                  <a:txBody>
                    <a:bodyPr/>
                    <a:lstStyle/>
                    <a:p>
                      <a:pPr algn="ctr"/>
                      <a:r>
                        <a:rPr lang="en-US" sz="2400" b="0" i="0" u="none" kern="1200" dirty="0" smtClean="0">
                          <a:solidFill>
                            <a:schemeClr val="tx1"/>
                          </a:solidFill>
                          <a:latin typeface="Calibri" pitchFamily="34" charset="0"/>
                          <a:ea typeface="+mn-ea"/>
                          <a:cs typeface="+mn-cs"/>
                        </a:rPr>
                        <a:t>C</a:t>
                      </a:r>
                      <a:r>
                        <a:rPr lang="en-US" sz="2400" b="0" i="0" u="none" kern="1200" baseline="-25000" dirty="0" smtClean="0">
                          <a:solidFill>
                            <a:schemeClr val="tx1"/>
                          </a:solidFill>
                          <a:latin typeface="Calibri" pitchFamily="34" charset="0"/>
                          <a:ea typeface="+mn-ea"/>
                          <a:cs typeface="+mn-cs"/>
                        </a:rPr>
                        <a:t>4</a:t>
                      </a:r>
                      <a:r>
                        <a:rPr lang="en-US" sz="2400" b="0" i="0" u="none" kern="1200" dirty="0" smtClean="0">
                          <a:solidFill>
                            <a:schemeClr val="tx1"/>
                          </a:solidFill>
                          <a:latin typeface="Calibri" pitchFamily="34" charset="0"/>
                          <a:ea typeface="+mn-ea"/>
                          <a:cs typeface="+mn-cs"/>
                        </a:rPr>
                        <a:t>H</a:t>
                      </a:r>
                      <a:r>
                        <a:rPr lang="en-US" sz="2400" b="0" i="0" u="none" kern="1200" baseline="-25000" dirty="0" smtClean="0">
                          <a:solidFill>
                            <a:schemeClr val="tx1"/>
                          </a:solidFill>
                          <a:latin typeface="Calibri" pitchFamily="34" charset="0"/>
                          <a:ea typeface="+mn-ea"/>
                          <a:cs typeface="+mn-cs"/>
                        </a:rPr>
                        <a:t>8</a:t>
                      </a:r>
                      <a:r>
                        <a:rPr lang="en-US" sz="2400" b="0" i="0" u="none" kern="1200" dirty="0" smtClean="0">
                          <a:solidFill>
                            <a:schemeClr val="tx1"/>
                          </a:solidFill>
                          <a:latin typeface="Calibri" pitchFamily="34" charset="0"/>
                          <a:ea typeface="+mn-ea"/>
                          <a:cs typeface="+mn-cs"/>
                        </a:rPr>
                        <a:t>O</a:t>
                      </a:r>
                      <a:r>
                        <a:rPr lang="en-US" sz="2400" b="0" i="0" u="none" kern="1200" baseline="-25000" dirty="0" smtClean="0">
                          <a:solidFill>
                            <a:schemeClr val="tx1"/>
                          </a:solidFill>
                          <a:latin typeface="Calibri" pitchFamily="34" charset="0"/>
                          <a:ea typeface="+mn-ea"/>
                          <a:cs typeface="+mn-cs"/>
                        </a:rPr>
                        <a:t>2</a:t>
                      </a:r>
                      <a:endParaRPr lang="en-US" sz="2400" u="none" dirty="0">
                        <a:solidFill>
                          <a:schemeClr val="tx1"/>
                        </a:solidFill>
                        <a:latin typeface="Calibri" pitchFamily="34" charset="0"/>
                      </a:endParaRPr>
                    </a:p>
                  </a:txBody>
                  <a:tcPr/>
                </a:tc>
                <a:tc>
                  <a:txBody>
                    <a:bodyPr/>
                    <a:lstStyle/>
                    <a:p>
                      <a:pPr algn="ctr"/>
                      <a:r>
                        <a:rPr lang="en-US" sz="2400" b="0" i="0" u="none" kern="1200" dirty="0" smtClean="0">
                          <a:solidFill>
                            <a:schemeClr val="tx1"/>
                          </a:solidFill>
                          <a:latin typeface="Calibri" pitchFamily="34" charset="0"/>
                          <a:ea typeface="+mn-ea"/>
                          <a:cs typeface="+mn-cs"/>
                        </a:rPr>
                        <a:t>C</a:t>
                      </a:r>
                      <a:r>
                        <a:rPr lang="en-US" sz="2400" b="0" i="0" u="none" kern="1200" baseline="-25000" dirty="0" smtClean="0">
                          <a:solidFill>
                            <a:schemeClr val="tx1"/>
                          </a:solidFill>
                          <a:latin typeface="Calibri" pitchFamily="34" charset="0"/>
                          <a:ea typeface="+mn-ea"/>
                          <a:cs typeface="+mn-cs"/>
                        </a:rPr>
                        <a:t>6</a:t>
                      </a:r>
                      <a:r>
                        <a:rPr lang="en-US" sz="2400" b="0" i="0" u="none" kern="1200" dirty="0" smtClean="0">
                          <a:solidFill>
                            <a:schemeClr val="tx1"/>
                          </a:solidFill>
                          <a:latin typeface="Calibri" pitchFamily="34" charset="0"/>
                          <a:ea typeface="+mn-ea"/>
                          <a:cs typeface="+mn-cs"/>
                        </a:rPr>
                        <a:t>H</a:t>
                      </a:r>
                      <a:r>
                        <a:rPr lang="en-US" sz="2400" b="0" i="0" u="none" kern="1200" baseline="-25000" dirty="0" smtClean="0">
                          <a:solidFill>
                            <a:schemeClr val="tx1"/>
                          </a:solidFill>
                          <a:latin typeface="Calibri" pitchFamily="34" charset="0"/>
                          <a:ea typeface="+mn-ea"/>
                          <a:cs typeface="+mn-cs"/>
                        </a:rPr>
                        <a:t>14</a:t>
                      </a:r>
                      <a:endParaRPr lang="en-US" sz="2400" u="none" dirty="0">
                        <a:solidFill>
                          <a:schemeClr val="tx1"/>
                        </a:solidFill>
                        <a:latin typeface="Calibri" pitchFamily="34" charset="0"/>
                      </a:endParaRPr>
                    </a:p>
                  </a:txBody>
                  <a:tcPr/>
                </a:tc>
              </a:tr>
              <a:tr h="370840">
                <a:tc>
                  <a:txBody>
                    <a:bodyPr/>
                    <a:lstStyle/>
                    <a:p>
                      <a:pPr algn="ctr"/>
                      <a:r>
                        <a:rPr lang="en-US" sz="2400" b="1" dirty="0" smtClean="0">
                          <a:solidFill>
                            <a:schemeClr val="accent2">
                              <a:lumMod val="75000"/>
                            </a:schemeClr>
                          </a:solidFill>
                          <a:latin typeface="Calibri" pitchFamily="34" charset="0"/>
                        </a:rPr>
                        <a:t>Mass (g/mol)</a:t>
                      </a:r>
                      <a:endParaRPr lang="en-US" sz="2400" b="1" dirty="0">
                        <a:solidFill>
                          <a:schemeClr val="accent2">
                            <a:lumMod val="75000"/>
                          </a:schemeClr>
                        </a:solidFill>
                        <a:latin typeface="Calibri" pitchFamily="34" charset="0"/>
                      </a:endParaRPr>
                    </a:p>
                  </a:txBody>
                  <a:tcPr/>
                </a:tc>
                <a:tc>
                  <a:txBody>
                    <a:bodyPr/>
                    <a:lstStyle/>
                    <a:p>
                      <a:pPr algn="ctr"/>
                      <a:r>
                        <a:rPr lang="en-US" sz="2400" b="0" i="0" kern="1200" dirty="0" smtClean="0">
                          <a:solidFill>
                            <a:schemeClr val="dk1"/>
                          </a:solidFill>
                          <a:latin typeface="Calibri" pitchFamily="34" charset="0"/>
                          <a:ea typeface="+mn-ea"/>
                          <a:cs typeface="+mn-cs"/>
                        </a:rPr>
                        <a:t>88.148</a:t>
                      </a:r>
                      <a:endParaRPr lang="en-US" sz="2400" dirty="0">
                        <a:solidFill>
                          <a:schemeClr val="tx1"/>
                        </a:solidFill>
                        <a:latin typeface="Calibri" pitchFamily="34" charset="0"/>
                      </a:endParaRPr>
                    </a:p>
                  </a:txBody>
                  <a:tcPr/>
                </a:tc>
                <a:tc>
                  <a:txBody>
                    <a:bodyPr/>
                    <a:lstStyle/>
                    <a:p>
                      <a:pPr algn="ctr"/>
                      <a:r>
                        <a:rPr lang="en-US" sz="2400" dirty="0" smtClean="0">
                          <a:solidFill>
                            <a:schemeClr val="tx1"/>
                          </a:solidFill>
                          <a:latin typeface="Calibri" pitchFamily="34" charset="0"/>
                        </a:rPr>
                        <a:t>88.105</a:t>
                      </a:r>
                      <a:endParaRPr lang="en-US" sz="2400" dirty="0">
                        <a:solidFill>
                          <a:schemeClr val="tx1"/>
                        </a:solidFill>
                        <a:latin typeface="Calibri" pitchFamily="34" charset="0"/>
                      </a:endParaRPr>
                    </a:p>
                  </a:txBody>
                  <a:tcPr/>
                </a:tc>
                <a:tc>
                  <a:txBody>
                    <a:bodyPr/>
                    <a:lstStyle/>
                    <a:p>
                      <a:pPr algn="ctr"/>
                      <a:r>
                        <a:rPr lang="en-US" sz="2400" b="0" i="0" kern="1200" dirty="0" smtClean="0">
                          <a:solidFill>
                            <a:schemeClr val="dk1"/>
                          </a:solidFill>
                          <a:latin typeface="Calibri" pitchFamily="34" charset="0"/>
                          <a:ea typeface="+mn-ea"/>
                          <a:cs typeface="+mn-cs"/>
                        </a:rPr>
                        <a:t>86.18 </a:t>
                      </a:r>
                      <a:endParaRPr lang="en-US" sz="2400" dirty="0">
                        <a:solidFill>
                          <a:schemeClr val="tx1"/>
                        </a:solidFill>
                        <a:latin typeface="Calibri" pitchFamily="34" charset="0"/>
                      </a:endParaRPr>
                    </a:p>
                  </a:txBody>
                  <a:tcPr/>
                </a:tc>
              </a:tr>
              <a:tr h="370840">
                <a:tc>
                  <a:txBody>
                    <a:bodyPr/>
                    <a:lstStyle/>
                    <a:p>
                      <a:pPr algn="ctr"/>
                      <a:r>
                        <a:rPr lang="en-US" sz="2400" b="1" dirty="0" smtClean="0">
                          <a:solidFill>
                            <a:schemeClr val="accent2">
                              <a:lumMod val="75000"/>
                            </a:schemeClr>
                          </a:solidFill>
                          <a:latin typeface="Calibri" pitchFamily="34" charset="0"/>
                        </a:rPr>
                        <a:t>Properties</a:t>
                      </a:r>
                      <a:endParaRPr lang="en-US" sz="2400" b="1" dirty="0">
                        <a:solidFill>
                          <a:schemeClr val="accent2">
                            <a:lumMod val="75000"/>
                          </a:schemeClr>
                        </a:solidFill>
                        <a:latin typeface="Calibri" pitchFamily="34" charset="0"/>
                      </a:endParaRPr>
                    </a:p>
                  </a:txBody>
                  <a:tcPr/>
                </a:tc>
                <a:tc>
                  <a:txBody>
                    <a:bodyPr/>
                    <a:lstStyle/>
                    <a:p>
                      <a:pPr algn="ctr">
                        <a:buFont typeface="Arial" pitchFamily="34" charset="0"/>
                        <a:buChar char="•"/>
                      </a:pPr>
                      <a:r>
                        <a:rPr lang="en-US" sz="2400" dirty="0" smtClean="0">
                          <a:solidFill>
                            <a:schemeClr val="tx1"/>
                          </a:solidFill>
                          <a:latin typeface="Calibri" pitchFamily="34" charset="0"/>
                        </a:rPr>
                        <a:t>  </a:t>
                      </a:r>
                      <a:r>
                        <a:rPr lang="en-US" sz="2400" b="1" i="1" dirty="0" smtClean="0">
                          <a:solidFill>
                            <a:schemeClr val="tx1"/>
                          </a:solidFill>
                          <a:latin typeface="Calibri" pitchFamily="34" charset="0"/>
                        </a:rPr>
                        <a:t>Most polar</a:t>
                      </a:r>
                    </a:p>
                    <a:p>
                      <a:pPr algn="ctr">
                        <a:buFont typeface="Arial" pitchFamily="34" charset="0"/>
                        <a:buChar char="•"/>
                      </a:pPr>
                      <a:r>
                        <a:rPr lang="en-US" sz="2000" dirty="0" smtClean="0">
                          <a:solidFill>
                            <a:schemeClr val="tx1"/>
                          </a:solidFill>
                          <a:latin typeface="Calibri" pitchFamily="34" charset="0"/>
                        </a:rPr>
                        <a:t> </a:t>
                      </a:r>
                      <a:r>
                        <a:rPr lang="en-US" sz="2400" dirty="0" smtClean="0">
                          <a:solidFill>
                            <a:schemeClr val="tx1"/>
                          </a:solidFill>
                          <a:latin typeface="Calibri" pitchFamily="34" charset="0"/>
                        </a:rPr>
                        <a:t>BP: 119</a:t>
                      </a:r>
                      <a:r>
                        <a:rPr lang="en-US" sz="2400" baseline="30000" dirty="0" smtClean="0">
                          <a:solidFill>
                            <a:schemeClr val="tx1"/>
                          </a:solidFill>
                          <a:latin typeface="Calibri" pitchFamily="34" charset="0"/>
                        </a:rPr>
                        <a:t>o</a:t>
                      </a:r>
                      <a:r>
                        <a:rPr lang="en-US" sz="2400" dirty="0" smtClean="0">
                          <a:solidFill>
                            <a:schemeClr val="tx1"/>
                          </a:solidFill>
                          <a:latin typeface="Calibri" pitchFamily="34" charset="0"/>
                        </a:rPr>
                        <a:t>C</a:t>
                      </a:r>
                    </a:p>
                  </a:txBody>
                  <a:tcPr/>
                </a:tc>
                <a:tc>
                  <a:txBody>
                    <a:bodyPr/>
                    <a:lstStyle/>
                    <a:p>
                      <a:pPr algn="ctr">
                        <a:buFont typeface="Arial" pitchFamily="34" charset="0"/>
                        <a:buChar char="•"/>
                      </a:pPr>
                      <a:r>
                        <a:rPr lang="en-US" sz="2400" dirty="0" smtClean="0">
                          <a:solidFill>
                            <a:schemeClr val="tx1"/>
                          </a:solidFill>
                          <a:latin typeface="Calibri" pitchFamily="34" charset="0"/>
                        </a:rPr>
                        <a:t>  </a:t>
                      </a:r>
                      <a:r>
                        <a:rPr lang="en-US" sz="2400" b="1" i="1" dirty="0" smtClean="0">
                          <a:solidFill>
                            <a:schemeClr val="tx1"/>
                          </a:solidFill>
                          <a:latin typeface="Calibri" pitchFamily="34" charset="0"/>
                        </a:rPr>
                        <a:t>Somewhat</a:t>
                      </a:r>
                      <a:r>
                        <a:rPr lang="en-US" sz="2400" b="1" i="1" baseline="0" dirty="0" smtClean="0">
                          <a:solidFill>
                            <a:schemeClr val="tx1"/>
                          </a:solidFill>
                          <a:latin typeface="Calibri" pitchFamily="34" charset="0"/>
                        </a:rPr>
                        <a:t> </a:t>
                      </a:r>
                      <a:r>
                        <a:rPr lang="en-US" sz="2400" b="1" i="1" dirty="0" smtClean="0">
                          <a:solidFill>
                            <a:schemeClr val="tx1"/>
                          </a:solidFill>
                          <a:latin typeface="Calibri" pitchFamily="34" charset="0"/>
                        </a:rPr>
                        <a:t>polar</a:t>
                      </a:r>
                    </a:p>
                    <a:p>
                      <a:pPr algn="ctr">
                        <a:buFont typeface="Arial" pitchFamily="34" charset="0"/>
                        <a:buChar char="•"/>
                      </a:pPr>
                      <a:r>
                        <a:rPr lang="en-US" sz="2400" dirty="0" smtClean="0">
                          <a:solidFill>
                            <a:schemeClr val="tx1"/>
                          </a:solidFill>
                          <a:latin typeface="Calibri" pitchFamily="34" charset="0"/>
                        </a:rPr>
                        <a:t> BP: 77</a:t>
                      </a:r>
                      <a:r>
                        <a:rPr lang="en-US" sz="2400" baseline="30000" dirty="0" smtClean="0">
                          <a:solidFill>
                            <a:schemeClr val="tx1"/>
                          </a:solidFill>
                          <a:latin typeface="Calibri" pitchFamily="34" charset="0"/>
                        </a:rPr>
                        <a:t>o</a:t>
                      </a:r>
                      <a:r>
                        <a:rPr lang="en-US" sz="2400" dirty="0" smtClean="0">
                          <a:solidFill>
                            <a:schemeClr val="tx1"/>
                          </a:solidFill>
                          <a:latin typeface="Calibri" pitchFamily="34" charset="0"/>
                        </a:rPr>
                        <a:t>C</a:t>
                      </a:r>
                    </a:p>
                  </a:txBody>
                  <a:tcPr/>
                </a:tc>
                <a:tc>
                  <a:txBody>
                    <a:bodyPr/>
                    <a:lstStyle/>
                    <a:p>
                      <a:pPr algn="ctr">
                        <a:buFont typeface="Arial" pitchFamily="34" charset="0"/>
                        <a:buChar char="•"/>
                      </a:pPr>
                      <a:r>
                        <a:rPr lang="en-US" sz="2400" b="1" i="1" dirty="0" smtClean="0">
                          <a:solidFill>
                            <a:schemeClr val="tx1"/>
                          </a:solidFill>
                          <a:latin typeface="Calibri" pitchFamily="34" charset="0"/>
                        </a:rPr>
                        <a:t> Least</a:t>
                      </a:r>
                      <a:r>
                        <a:rPr lang="en-US" sz="2400" b="1" i="1" baseline="0" dirty="0" smtClean="0">
                          <a:solidFill>
                            <a:schemeClr val="tx1"/>
                          </a:solidFill>
                          <a:latin typeface="Calibri" pitchFamily="34" charset="0"/>
                        </a:rPr>
                        <a:t> polar</a:t>
                      </a:r>
                    </a:p>
                    <a:p>
                      <a:pPr algn="ctr">
                        <a:buFont typeface="Arial" pitchFamily="34" charset="0"/>
                        <a:buChar char="•"/>
                      </a:pPr>
                      <a:r>
                        <a:rPr lang="en-US" sz="2000" baseline="0" dirty="0" smtClean="0">
                          <a:solidFill>
                            <a:schemeClr val="tx1"/>
                          </a:solidFill>
                          <a:latin typeface="Calibri" pitchFamily="34" charset="0"/>
                        </a:rPr>
                        <a:t> </a:t>
                      </a:r>
                      <a:r>
                        <a:rPr lang="en-US" sz="2400" baseline="0" dirty="0" smtClean="0">
                          <a:solidFill>
                            <a:schemeClr val="tx1"/>
                          </a:solidFill>
                          <a:latin typeface="Calibri" pitchFamily="34" charset="0"/>
                        </a:rPr>
                        <a:t>BP: 69</a:t>
                      </a:r>
                      <a:r>
                        <a:rPr lang="en-US" sz="2400" baseline="30000" dirty="0" smtClean="0">
                          <a:solidFill>
                            <a:schemeClr val="tx1"/>
                          </a:solidFill>
                          <a:latin typeface="Calibri" pitchFamily="34" charset="0"/>
                        </a:rPr>
                        <a:t>o</a:t>
                      </a:r>
                      <a:r>
                        <a:rPr lang="en-US" sz="2400" baseline="0" dirty="0" smtClean="0">
                          <a:solidFill>
                            <a:schemeClr val="tx1"/>
                          </a:solidFill>
                          <a:latin typeface="Calibri" pitchFamily="34" charset="0"/>
                        </a:rPr>
                        <a:t>C</a:t>
                      </a:r>
                    </a:p>
                  </a:txBody>
                  <a:tcPr/>
                </a:tc>
              </a:tr>
            </a:tbl>
          </a:graphicData>
        </a:graphic>
      </p:graphicFrame>
      <p:pic>
        <p:nvPicPr>
          <p:cNvPr id="30742" name="Picture 1" descr="C:\Users\Janie Gu\Documents\Summer 2010\Gov School\Controlled Release\2-pentanol JPEG.jpg"/>
          <p:cNvPicPr>
            <a:picLocks noChangeAspect="1" noChangeArrowheads="1"/>
          </p:cNvPicPr>
          <p:nvPr/>
        </p:nvPicPr>
        <p:blipFill>
          <a:blip r:embed="rId3"/>
          <a:srcRect l="10651" r="6509" b="5325"/>
          <a:stretch>
            <a:fillRect/>
          </a:stretch>
        </p:blipFill>
        <p:spPr bwMode="auto">
          <a:xfrm>
            <a:off x="228600" y="5029200"/>
            <a:ext cx="2667000" cy="1524000"/>
          </a:xfrm>
          <a:prstGeom prst="rect">
            <a:avLst/>
          </a:prstGeom>
          <a:noFill/>
          <a:ln w="9525">
            <a:noFill/>
            <a:miter lim="800000"/>
            <a:headEnd/>
            <a:tailEnd/>
          </a:ln>
        </p:spPr>
      </p:pic>
      <p:pic>
        <p:nvPicPr>
          <p:cNvPr id="30743" name="Picture 2" descr="C:\Users\Janie Gu\Documents\Summer 2010\Gov School\Controlled Release\Hexane JPEG.jpg"/>
          <p:cNvPicPr>
            <a:picLocks noChangeAspect="1" noChangeArrowheads="1"/>
          </p:cNvPicPr>
          <p:nvPr/>
        </p:nvPicPr>
        <p:blipFill>
          <a:blip r:embed="rId4"/>
          <a:srcRect l="20203" t="41484" r="22208"/>
          <a:stretch>
            <a:fillRect/>
          </a:stretch>
        </p:blipFill>
        <p:spPr bwMode="auto">
          <a:xfrm>
            <a:off x="5867400" y="5059363"/>
            <a:ext cx="3124200" cy="1493837"/>
          </a:xfrm>
          <a:prstGeom prst="rect">
            <a:avLst/>
          </a:prstGeom>
          <a:noFill/>
          <a:ln w="9525">
            <a:noFill/>
            <a:miter lim="800000"/>
            <a:headEnd/>
            <a:tailEnd/>
          </a:ln>
        </p:spPr>
      </p:pic>
      <p:pic>
        <p:nvPicPr>
          <p:cNvPr id="30744" name="Picture 3" descr="C:\Users\Janie Gu\Documents\Summer 2010\Gov School\Controlled Release\Ethyl Acetate JPEG.jpg"/>
          <p:cNvPicPr>
            <a:picLocks noChangeAspect="1" noChangeArrowheads="1"/>
          </p:cNvPicPr>
          <p:nvPr/>
        </p:nvPicPr>
        <p:blipFill>
          <a:blip r:embed="rId5"/>
          <a:srcRect l="11064" t="1260" r="18066" b="11905"/>
          <a:stretch>
            <a:fillRect/>
          </a:stretch>
        </p:blipFill>
        <p:spPr bwMode="auto">
          <a:xfrm>
            <a:off x="3048000" y="4995863"/>
            <a:ext cx="2667000" cy="163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P_SEDUC_TXT_Chemistry_Class">
  <a:themeElements>
    <a:clrScheme name="PPP_SEDUC_TXT_Chemistry_Cla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P_SEDUC_TXT_Chemistry_Clas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PPP_SEDUC_TXT_Chemistry_Cla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EDUC_TXT_Chemistry_Cla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EDUC_TXT_Chemistry_Cla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EDUC_TXT_Chemistry_Cla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EDUC_TXT_Chemistry_Cla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EDUC_TXT_Chemistry_Cla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EDUC_TXT_Chemistry_Cla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EDUC_TXT_Chemistry_Cla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EDUC_TXT_Chemistry_Cla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EDUC_TXT_Chemistry_Cla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EDUC_TXT_Chemistry_Cla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EDUC_TXT_Chemistry_Cla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iBook HD:Users:student:Desktop:PeriodicTable:PPP_SEDUC_TXT_Chemistry_Class.pot</Template>
  <TotalTime>4857</TotalTime>
  <Words>505</Words>
  <Application>Microsoft Office PowerPoint</Application>
  <PresentationFormat>On-screen Show (4:3)</PresentationFormat>
  <Paragraphs>151</Paragraphs>
  <Slides>20</Slides>
  <Notes>19</Notes>
  <HiddenSlides>4</HiddenSlides>
  <MMClips>1</MMClips>
  <ScaleCrop>false</ScaleCrop>
  <HeadingPairs>
    <vt:vector size="8" baseType="variant">
      <vt:variant>
        <vt:lpstr>Fonts Used</vt:lpstr>
      </vt:variant>
      <vt:variant>
        <vt:i4>4</vt:i4>
      </vt:variant>
      <vt:variant>
        <vt:lpstr>Design Template</vt:lpstr>
      </vt:variant>
      <vt:variant>
        <vt:i4>2</vt:i4>
      </vt:variant>
      <vt:variant>
        <vt:lpstr>Embedded OLE Servers</vt:lpstr>
      </vt:variant>
      <vt:variant>
        <vt:i4>2</vt:i4>
      </vt:variant>
      <vt:variant>
        <vt:lpstr>Slide Titles</vt:lpstr>
      </vt:variant>
      <vt:variant>
        <vt:i4>20</vt:i4>
      </vt:variant>
    </vt:vector>
  </HeadingPairs>
  <TitlesOfParts>
    <vt:vector size="28" baseType="lpstr">
      <vt:lpstr>Arial</vt:lpstr>
      <vt:lpstr>ＭＳ Ｐゴシック</vt:lpstr>
      <vt:lpstr>Calibri</vt:lpstr>
      <vt:lpstr>Wingdings</vt:lpstr>
      <vt:lpstr>PPP_SEDUC_TXT_Chemistry_Class</vt:lpstr>
      <vt:lpstr>PPP_SEDUC_TXT_Chemistry_Class</vt:lpstr>
      <vt:lpstr>Chart</vt:lpstr>
      <vt:lpstr>Equation</vt:lpstr>
      <vt:lpstr>Slide 1</vt:lpstr>
      <vt:lpstr>Controlled Release</vt:lpstr>
      <vt:lpstr>Background</vt:lpstr>
      <vt:lpstr>Background</vt:lpstr>
      <vt:lpstr>Membrane: Polymers</vt:lpstr>
      <vt:lpstr>Solubility Parameters</vt:lpstr>
      <vt:lpstr>Hypothesis</vt:lpstr>
      <vt:lpstr>Polymers Tested</vt:lpstr>
      <vt:lpstr>Substances Released</vt:lpstr>
      <vt:lpstr>Apparatus</vt:lpstr>
      <vt:lpstr>Schematic of the Apparatus</vt:lpstr>
      <vt:lpstr>Apparatus</vt:lpstr>
      <vt:lpstr>Data</vt:lpstr>
      <vt:lpstr>First-Order Outlier</vt:lpstr>
      <vt:lpstr>Rates of Evaporation</vt:lpstr>
      <vt:lpstr>First-Order Outlier</vt:lpstr>
      <vt:lpstr>Statistical Analysis</vt:lpstr>
      <vt:lpstr>Conclusion</vt:lpstr>
      <vt:lpstr>Future Studies</vt:lpstr>
      <vt:lpstr>Acknowledgements</vt:lpstr>
    </vt:vector>
  </TitlesOfParts>
  <Company>Monmouth County Vocational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Trends</dc:title>
  <dc:creator>Monmouth County Vocational School District</dc:creator>
  <cp:lastModifiedBy>mpapier</cp:lastModifiedBy>
  <cp:revision>294</cp:revision>
  <dcterms:created xsi:type="dcterms:W3CDTF">2009-11-12T18:54:43Z</dcterms:created>
  <dcterms:modified xsi:type="dcterms:W3CDTF">2010-08-09T14:28:54Z</dcterms:modified>
</cp:coreProperties>
</file>