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1"/>
  </p:notes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94" r:id="rId9"/>
    <p:sldId id="269" r:id="rId10"/>
    <p:sldId id="267" r:id="rId11"/>
    <p:sldId id="287" r:id="rId12"/>
    <p:sldId id="301" r:id="rId13"/>
    <p:sldId id="288" r:id="rId14"/>
    <p:sldId id="300" r:id="rId15"/>
    <p:sldId id="291" r:id="rId16"/>
    <p:sldId id="277" r:id="rId17"/>
    <p:sldId id="278" r:id="rId18"/>
    <p:sldId id="271" r:id="rId19"/>
    <p:sldId id="289" r:id="rId20"/>
    <p:sldId id="292" r:id="rId21"/>
    <p:sldId id="293" r:id="rId22"/>
    <p:sldId id="302" r:id="rId23"/>
    <p:sldId id="296" r:id="rId24"/>
    <p:sldId id="298" r:id="rId25"/>
    <p:sldId id="284" r:id="rId26"/>
    <p:sldId id="279" r:id="rId27"/>
    <p:sldId id="285" r:id="rId28"/>
    <p:sldId id="286" r:id="rId29"/>
    <p:sldId id="29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85" autoAdjust="0"/>
    <p:restoredTop sz="93500" autoAdjust="0"/>
  </p:normalViewPr>
  <p:slideViewPr>
    <p:cSldViewPr>
      <p:cViewPr varScale="1">
        <p:scale>
          <a:sx n="70" d="100"/>
          <a:sy n="70" d="100"/>
        </p:scale>
        <p:origin x="-9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8E7559-0466-47B0-84DF-3C57287A30D4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5D0916-2CF4-4C7D-B125-AF8708A46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Steve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7F9B5-F5A8-484F-9E00-083F13B675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Laura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B772E5-5252-49F9-AB8E-B87FA697DF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09EBD-731F-43B7-BC31-0588D199E5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30C89-6791-4F2D-9982-A96AAE6A9E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E388-FF9B-4946-9294-BD7024A997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9FD04-552F-4780-8450-A17EF96E49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Nick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E6EED7-7E23-4A10-89A9-B37C49D29487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53697-706B-4F4C-BD58-78BC0DEC551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7ED0E4-C661-4C77-A0E3-27FF07E922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Daphne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EC1B8-E27E-4805-8262-64CA4D43384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Priyanka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E990BB-BE22-44DF-9129-A8654BAD036B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Krupa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2F901F-F523-41D3-84E5-AED17CA98BF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James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33590D-2018-4EA9-A091-9F50C50007FC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James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96F7E6-79BB-4F5D-8A38-052A3571867B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James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Ronak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5DFBB7-74C8-4A66-B347-AB62CDCB6A4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Ronak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A69B7-C401-489A-918C-B423E21870A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Olivia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4257D4-920B-49DC-A78F-4C066A6FED76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AD4D4-9C7E-417A-986A-147858B62F6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DF06C-852C-46B7-8ADA-0BE6C3CBC1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08C05-96FD-4789-983A-FC2AAA1B51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8F7D4-1CF4-4CA0-AD40-469ABCAEF41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Krupa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FBE02-5B8F-4627-9152-87535C72F6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Krupa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C7BDC-2F97-4816-A3FB-BF16552C56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9FBD1-856D-4791-A594-39F2D3898B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7DD1C-664B-443F-A075-3B286A16E8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F0B5B-CF14-4556-BE2E-C79B384B56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Jisoo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7232B-001C-46E6-9DC0-A10816347B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E5E4A-48A4-4DFB-A8FD-FE005543C8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81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01FD-C2C7-446A-B93A-CDE7B9E0A871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DF55-F39F-4D15-B1D4-1B638DC2C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B13E-9464-453D-ACB6-A6CFC8DF4CD2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2F56-131D-4BD0-9138-FDA79641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2269-461A-4CD2-9CE0-F89B56091F94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2ADC-6AC0-4B07-94F4-A7C29BCB9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6D36-F794-4455-9784-70E94ED45EFA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EE48-37DD-4D07-ACB6-3C51306B2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998E-555E-4F5C-89A7-640A762FC6B9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01B94-0F06-47C5-A58B-ADD81DB1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7429-A66F-4075-9EFC-7DA129C1C594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CE991-3B6E-41C5-AD3D-94405748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3354-75A9-4B3B-B017-65D31D997212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E16E-4E34-412A-AC78-766658B5D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6532-7B9B-40BE-83E3-C455970A5609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CA10-05EA-484D-B9DA-F2382D01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06DD-07B2-4E6D-A750-F1D540EB7B71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04B4D-23A3-4DB2-8454-3D18F731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B7FE-2339-491D-BC1C-EB74CFF222A8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8946E-6BE9-4EB0-9F1C-BDDB66532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7F78C-B7DF-496F-A265-74EE603DE986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2733-81AF-469E-879F-954EB21B4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11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11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11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71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04690A8-42D3-43E2-B9C9-C6F9A84A27E8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8B9164B-898C-41E9-8C94-AF1CE7DB2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882775"/>
            <a:ext cx="7772400" cy="1470025"/>
          </a:xfrm>
        </p:spPr>
        <p:txBody>
          <a:bodyPr anchorCtr="0"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THE EFFECTS OF HARSH ENVIRONMENTS ON SOLAR CELLS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</a:b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Gill Sans MT" pitchFamily="34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3808413"/>
            <a:ext cx="8839200" cy="17541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Gill Sans MT" pitchFamily="34" charset="0"/>
              </a:rPr>
              <a:t>Laura Bruce, Brian Dawes, James Horner, </a:t>
            </a:r>
            <a:r>
              <a:rPr lang="en-US" sz="2000" dirty="0" err="1" smtClean="0">
                <a:latin typeface="Gill Sans MT" pitchFamily="34" charset="0"/>
              </a:rPr>
              <a:t>Krupa</a:t>
            </a:r>
            <a:r>
              <a:rPr lang="en-US" sz="2000" dirty="0" smtClean="0">
                <a:latin typeface="Gill Sans MT" pitchFamily="34" charset="0"/>
              </a:rPr>
              <a:t> Patel, </a:t>
            </a:r>
            <a:r>
              <a:rPr lang="en-US" sz="2000" dirty="0" err="1" smtClean="0">
                <a:latin typeface="Gill Sans MT" pitchFamily="34" charset="0"/>
              </a:rPr>
              <a:t>Ronak</a:t>
            </a:r>
            <a:r>
              <a:rPr lang="en-US" sz="2000" dirty="0" smtClean="0">
                <a:latin typeface="Gill Sans MT" pitchFamily="34" charset="0"/>
              </a:rPr>
              <a:t> Patel, Nicholas Porto,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Gill Sans MT" pitchFamily="34" charset="0"/>
              </a:rPr>
              <a:t>Steven </a:t>
            </a:r>
            <a:r>
              <a:rPr lang="en-US" sz="2000" dirty="0" err="1" smtClean="0">
                <a:latin typeface="Gill Sans MT" pitchFamily="34" charset="0"/>
              </a:rPr>
              <a:t>Scarfone</a:t>
            </a:r>
            <a:r>
              <a:rPr lang="en-US" sz="2000" dirty="0" smtClean="0">
                <a:latin typeface="Gill Sans MT" pitchFamily="34" charset="0"/>
              </a:rPr>
              <a:t>, Olivia Shabash, </a:t>
            </a:r>
            <a:r>
              <a:rPr lang="en-US" sz="2000" dirty="0" err="1" smtClean="0">
                <a:latin typeface="Gill Sans MT" pitchFamily="34" charset="0"/>
              </a:rPr>
              <a:t>Priyanka</a:t>
            </a:r>
            <a:r>
              <a:rPr lang="en-US" sz="2000" dirty="0" smtClean="0">
                <a:latin typeface="Gill Sans MT" pitchFamily="34" charset="0"/>
              </a:rPr>
              <a:t> Shah, Daphne Sun, </a:t>
            </a:r>
            <a:r>
              <a:rPr lang="en-US" sz="2000" dirty="0" err="1" smtClean="0">
                <a:latin typeface="Gill Sans MT" pitchFamily="34" charset="0"/>
              </a:rPr>
              <a:t>Jisoo</a:t>
            </a:r>
            <a:r>
              <a:rPr lang="en-US" sz="2000" dirty="0" smtClean="0">
                <a:latin typeface="Gill Sans MT" pitchFamily="34" charset="0"/>
              </a:rPr>
              <a:t> Yoon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Gill Sans MT" pitchFamily="34" charset="0"/>
              </a:rPr>
              <a:t> 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Gill Sans MT" pitchFamily="34" charset="0"/>
              </a:rPr>
              <a:t>Advisor: Dr. Paul V. Quinn Sr.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Gill Sans MT" pitchFamily="34" charset="0"/>
              </a:rPr>
              <a:t>Teaching Assistant: Sally J. Warner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Baseline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6002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Six light bulbs used to create baseline:</a:t>
            </a: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7239000" y="3352800"/>
            <a:ext cx="809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65 Watts</a:t>
            </a:r>
          </a:p>
        </p:txBody>
      </p:sp>
      <p:pic>
        <p:nvPicPr>
          <p:cNvPr id="32772" name="Picture 5" descr="LIGHT BULBS ULTIMATE.jpg"/>
          <p:cNvPicPr>
            <a:picLocks noChangeAspect="1"/>
          </p:cNvPicPr>
          <p:nvPr/>
        </p:nvPicPr>
        <p:blipFill>
          <a:blip r:embed="rId3"/>
          <a:srcRect t="20438" b="28467"/>
          <a:stretch>
            <a:fillRect/>
          </a:stretch>
        </p:blipFill>
        <p:spPr bwMode="auto">
          <a:xfrm>
            <a:off x="76200" y="2743200"/>
            <a:ext cx="89916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31775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Comparing Wavelengths of Light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762000" y="1600200"/>
          <a:ext cx="7650163" cy="4911725"/>
        </p:xfrm>
        <a:graphic>
          <a:graphicData uri="http://schemas.openxmlformats.org/presentationml/2006/ole">
            <p:oleObj spid="_x0000_s34821" name="Worksheet" r:id="rId4" imgW="5829233" imgH="37432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795338" y="990600"/>
          <a:ext cx="7739062" cy="4927600"/>
        </p:xfrm>
        <a:graphic>
          <a:graphicData uri="http://schemas.openxmlformats.org/presentationml/2006/ole">
            <p:oleObj spid="_x0000_s118789" name="Worksheet" r:id="rId4" imgW="5819792" imgH="37051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458200" cy="1139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Comparing Different Intensities</a:t>
            </a:r>
          </a:p>
        </p:txBody>
      </p:sp>
      <p:graphicFrame>
        <p:nvGraphicFramePr>
          <p:cNvPr id="69642" name="Chart 1"/>
          <p:cNvGraphicFramePr>
            <a:graphicFrameLocks/>
          </p:cNvGraphicFramePr>
          <p:nvPr/>
        </p:nvGraphicFramePr>
        <p:xfrm>
          <a:off x="688975" y="1371600"/>
          <a:ext cx="7689850" cy="4916488"/>
        </p:xfrm>
        <a:graphic>
          <a:graphicData uri="http://schemas.openxmlformats.org/presentationml/2006/ole">
            <p:oleObj spid="_x0000_s69642" name="Worksheet" r:id="rId4" imgW="4524257" imgH="25813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Chart 2"/>
          <p:cNvGraphicFramePr>
            <a:graphicFrameLocks/>
          </p:cNvGraphicFramePr>
          <p:nvPr>
            <p:ph idx="1"/>
          </p:nvPr>
        </p:nvGraphicFramePr>
        <p:xfrm>
          <a:off x="762000" y="914400"/>
          <a:ext cx="7769225" cy="4935538"/>
        </p:xfrm>
        <a:graphic>
          <a:graphicData uri="http://schemas.openxmlformats.org/presentationml/2006/ole">
            <p:oleObj spid="_x0000_s117762" name="Worksheet" r:id="rId4" imgW="4524257" imgH="25813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4648200"/>
            <a:ext cx="5181600" cy="1600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Gill Sans MT" pitchFamily="34" charset="0"/>
                <a:sym typeface="Wingdings" pitchFamily="2" charset="2"/>
              </a:rPr>
              <a:t> </a:t>
            </a:r>
            <a:r>
              <a:rPr lang="en-US" smtClean="0">
                <a:latin typeface="Gill Sans MT" pitchFamily="34" charset="0"/>
              </a:rPr>
              <a:t>Liquid nitrogen exists at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Gill Sans MT" pitchFamily="34" charset="0"/>
              </a:rPr>
              <a:t>    77.2 Kelvin (-320.7°F)</a:t>
            </a:r>
          </a:p>
          <a:p>
            <a:pPr eaLnBrk="1" hangingPunct="1">
              <a:defRPr/>
            </a:pPr>
            <a:endParaRPr lang="en-US" smtClean="0">
              <a:latin typeface="Gill Sans MT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Freezing Solar Cells</a:t>
            </a:r>
            <a:endParaRPr lang="en-US" sz="4000" dirty="0" smtClean="0">
              <a:latin typeface="Gill Sans MT" pitchFamily="34" charset="0"/>
            </a:endParaRPr>
          </a:p>
        </p:txBody>
      </p:sp>
      <p:pic>
        <p:nvPicPr>
          <p:cNvPr id="124931" name="Picture 6" descr="more team project 006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11163" r="3999"/>
          <a:stretch>
            <a:fillRect/>
          </a:stretch>
        </p:blipFill>
        <p:spPr bwMode="auto">
          <a:xfrm>
            <a:off x="76200" y="1458913"/>
            <a:ext cx="28956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7" descr="more team project 007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 l="7938" r="12679" b="8302"/>
          <a:stretch>
            <a:fillRect/>
          </a:stretch>
        </p:blipFill>
        <p:spPr bwMode="auto">
          <a:xfrm>
            <a:off x="3048000" y="1473200"/>
            <a:ext cx="304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8" descr="more team project 008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 r="14761"/>
          <a:stretch>
            <a:fillRect/>
          </a:stretch>
        </p:blipFill>
        <p:spPr bwMode="auto">
          <a:xfrm>
            <a:off x="6172200" y="1485900"/>
            <a:ext cx="2895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Effects of Freezing</a:t>
            </a:r>
          </a:p>
        </p:txBody>
      </p:sp>
      <p:graphicFrame>
        <p:nvGraphicFramePr>
          <p:cNvPr id="53257" name="Chart 367"/>
          <p:cNvGraphicFramePr>
            <a:graphicFrameLocks/>
          </p:cNvGraphicFramePr>
          <p:nvPr/>
        </p:nvGraphicFramePr>
        <p:xfrm>
          <a:off x="762000" y="1371600"/>
          <a:ext cx="7616825" cy="5181600"/>
        </p:xfrm>
        <a:graphic>
          <a:graphicData uri="http://schemas.openxmlformats.org/presentationml/2006/ole">
            <p:oleObj spid="_x0000_s53257" name="Worksheet" r:id="rId4" imgW="5086384" imgH="3429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Effects of Freezing</a:t>
            </a:r>
          </a:p>
        </p:txBody>
      </p:sp>
      <p:graphicFrame>
        <p:nvGraphicFramePr>
          <p:cNvPr id="55306" name="Chart 2"/>
          <p:cNvGraphicFramePr>
            <a:graphicFrameLocks/>
          </p:cNvGraphicFramePr>
          <p:nvPr/>
        </p:nvGraphicFramePr>
        <p:xfrm>
          <a:off x="685800" y="1524000"/>
          <a:ext cx="7769225" cy="4267200"/>
        </p:xfrm>
        <a:graphic>
          <a:graphicData uri="http://schemas.openxmlformats.org/presentationml/2006/ole">
            <p:oleObj spid="_x0000_s55306" name="Worksheet" r:id="rId4" imgW="5486400" imgH="3067185" progId="Excel.Sheet.8">
              <p:embed/>
            </p:oleObj>
          </a:graphicData>
        </a:graphic>
      </p:graphicFrame>
      <p:graphicFrame>
        <p:nvGraphicFramePr>
          <p:cNvPr id="55308" name="Object 14"/>
          <p:cNvGraphicFramePr>
            <a:graphicFrameLocks noChangeAspect="1"/>
          </p:cNvGraphicFramePr>
          <p:nvPr/>
        </p:nvGraphicFramePr>
        <p:xfrm>
          <a:off x="1219200" y="2133600"/>
          <a:ext cx="2819400" cy="1722438"/>
        </p:xfrm>
        <a:graphic>
          <a:graphicData uri="http://schemas.openxmlformats.org/presentationml/2006/ole">
            <p:oleObj spid="_x0000_s55308" name="Worksheet" r:id="rId5" imgW="3005588" imgH="1835055" progId="Excel.Sheet.8">
              <p:embed/>
            </p:oleObj>
          </a:graphicData>
        </a:graphic>
      </p:graphicFrame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1447800" y="2133600"/>
            <a:ext cx="2667000" cy="16002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>
            <a:off x="4114800" y="3733800"/>
            <a:ext cx="533400" cy="6096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4343400"/>
            <a:ext cx="2286000" cy="60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Heating Solar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29200"/>
            <a:ext cx="7924800" cy="152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Gill Sans MT" pitchFamily="34" charset="0"/>
                <a:sym typeface="Wingdings" pitchFamily="2" charset="2"/>
              </a:rPr>
              <a:t> Avg. temp. of object in sunlight: </a:t>
            </a:r>
            <a:r>
              <a:rPr lang="en-US" sz="2800" smtClean="0">
                <a:latin typeface="Gill Sans MT" pitchFamily="34" charset="0"/>
              </a:rPr>
              <a:t>248°F </a:t>
            </a:r>
            <a:endParaRPr lang="en-US" sz="2800" smtClean="0">
              <a:latin typeface="Gill Sans MT" pitchFamily="34" charset="0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Gill Sans MT" pitchFamily="34" charset="0"/>
                <a:sym typeface="Wingdings" pitchFamily="2" charset="2"/>
              </a:rPr>
              <a:t> Highest temp. metals reach in space: </a:t>
            </a:r>
            <a:r>
              <a:rPr lang="en-US" sz="2800" smtClean="0">
                <a:latin typeface="Gill Sans MT" pitchFamily="34" charset="0"/>
              </a:rPr>
              <a:t>500°F</a:t>
            </a:r>
          </a:p>
        </p:txBody>
      </p:sp>
      <p:pic>
        <p:nvPicPr>
          <p:cNvPr id="131075" name="Picture 5" descr="more team project 004"/>
          <p:cNvPicPr>
            <a:picLocks noChangeAspect="1" noChangeArrowheads="1"/>
          </p:cNvPicPr>
          <p:nvPr/>
        </p:nvPicPr>
        <p:blipFill>
          <a:blip r:embed="rId3"/>
          <a:srcRect b="8980"/>
          <a:stretch>
            <a:fillRect/>
          </a:stretch>
        </p:blipFill>
        <p:spPr bwMode="auto">
          <a:xfrm>
            <a:off x="1752600" y="1155700"/>
            <a:ext cx="5562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Effects of Heating</a:t>
            </a:r>
          </a:p>
        </p:txBody>
      </p:sp>
      <p:pic>
        <p:nvPicPr>
          <p:cNvPr id="133122" name="Chart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769225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77813"/>
            <a:ext cx="8839200" cy="1139825"/>
          </a:xfrm>
        </p:spPr>
        <p:txBody>
          <a:bodyPr anchorCtr="0">
            <a:noAutofit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NASA Strives for Efficient Solar Cells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752600"/>
            <a:ext cx="4162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 l="2834" t="3030" r="1767"/>
          <a:stretch>
            <a:fillRect/>
          </a:stretch>
        </p:blipFill>
        <p:spPr bwMode="auto">
          <a:xfrm>
            <a:off x="4648200" y="1752600"/>
            <a:ext cx="42672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219200" y="51054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 typeface="Arial" charset="0"/>
              <a:buNone/>
            </a:pPr>
            <a:r>
              <a:rPr lang="en-US" sz="3200">
                <a:latin typeface="Gill Sans MT" pitchFamily="34" charset="0"/>
              </a:rPr>
              <a:t>NASA interested in decay of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Testing Radiation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077200" cy="2209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Gill Sans MT" pitchFamily="34" charset="0"/>
                <a:sym typeface="Wingdings" pitchFamily="2" charset="2"/>
              </a:rPr>
              <a:t> 100 microcurie s</a:t>
            </a:r>
            <a:r>
              <a:rPr lang="en-US" sz="2800" dirty="0" smtClean="0">
                <a:latin typeface="Gill Sans MT" pitchFamily="34" charset="0"/>
              </a:rPr>
              <a:t>trontium-90 placed on solar cell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Gill Sans MT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Gill Sans MT" pitchFamily="34" charset="0"/>
              </a:rPr>
              <a:t> Cells exposed to beta decay (electrons)</a:t>
            </a:r>
          </a:p>
        </p:txBody>
      </p:sp>
      <p:pic>
        <p:nvPicPr>
          <p:cNvPr id="135171" name="Picture 5" descr="more team project 011"/>
          <p:cNvPicPr>
            <a:picLocks noChangeAspect="1" noChangeArrowheads="1"/>
          </p:cNvPicPr>
          <p:nvPr/>
        </p:nvPicPr>
        <p:blipFill>
          <a:blip r:embed="rId3"/>
          <a:srcRect l="14960" r="10240" b="11395"/>
          <a:stretch>
            <a:fillRect/>
          </a:stretch>
        </p:blipFill>
        <p:spPr bwMode="auto">
          <a:xfrm>
            <a:off x="762000" y="3573463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6" descr="more team project 013"/>
          <p:cNvPicPr>
            <a:picLocks noChangeAspect="1" noChangeArrowheads="1"/>
          </p:cNvPicPr>
          <p:nvPr/>
        </p:nvPicPr>
        <p:blipFill>
          <a:blip r:embed="rId4"/>
          <a:srcRect r="22882"/>
          <a:stretch>
            <a:fillRect/>
          </a:stretch>
        </p:blipFill>
        <p:spPr bwMode="auto">
          <a:xfrm>
            <a:off x="4572000" y="3581400"/>
            <a:ext cx="32004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Effects of Radiation</a:t>
            </a:r>
          </a:p>
        </p:txBody>
      </p:sp>
      <p:graphicFrame>
        <p:nvGraphicFramePr>
          <p:cNvPr id="78861" name="Object 13"/>
          <p:cNvGraphicFramePr>
            <a:graphicFrameLocks noChangeAspect="1"/>
          </p:cNvGraphicFramePr>
          <p:nvPr/>
        </p:nvGraphicFramePr>
        <p:xfrm>
          <a:off x="685800" y="1447800"/>
          <a:ext cx="7845425" cy="4481513"/>
        </p:xfrm>
        <a:graphic>
          <a:graphicData uri="http://schemas.openxmlformats.org/presentationml/2006/ole">
            <p:oleObj spid="_x0000_s78861" name="Worksheet" r:id="rId4" imgW="5600767" imgH="32004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Chart 5"/>
          <p:cNvGraphicFramePr>
            <a:graphicFrameLocks/>
          </p:cNvGraphicFramePr>
          <p:nvPr>
            <p:ph idx="1"/>
          </p:nvPr>
        </p:nvGraphicFramePr>
        <p:xfrm>
          <a:off x="685800" y="1084263"/>
          <a:ext cx="7769225" cy="4706937"/>
        </p:xfrm>
        <a:graphic>
          <a:graphicData uri="http://schemas.openxmlformats.org/presentationml/2006/ole">
            <p:oleObj spid="_x0000_s164866" name="Worksheet" r:id="rId4" imgW="5305408" imgH="287668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2" descr="cell regular o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TextBox 5"/>
          <p:cNvSpPr txBox="1">
            <a:spLocks noChangeArrowheads="1"/>
          </p:cNvSpPr>
          <p:nvPr/>
        </p:nvSpPr>
        <p:spPr bwMode="auto">
          <a:xfrm>
            <a:off x="1219200" y="56388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Gill Sans MT" pitchFamily="34" charset="0"/>
              </a:rPr>
              <a:t>Normal solar cell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3841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  <a:ea typeface="+mj-ea"/>
                <a:cs typeface="+mj-cs"/>
              </a:rPr>
              <a:t>SEM Imaging</a:t>
            </a:r>
          </a:p>
        </p:txBody>
      </p:sp>
      <p:pic>
        <p:nvPicPr>
          <p:cNvPr id="166916" name="Picture 2" descr="cell10 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7" name="TextBox 4"/>
          <p:cNvSpPr txBox="1">
            <a:spLocks noChangeArrowheads="1"/>
          </p:cNvSpPr>
          <p:nvPr/>
        </p:nvSpPr>
        <p:spPr bwMode="auto">
          <a:xfrm>
            <a:off x="5410200" y="5638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Gill Sans MT" pitchFamily="34" charset="0"/>
              </a:rPr>
              <a:t>Frozen solar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3" descr="cell10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2" name="TextBox 5"/>
          <p:cNvSpPr txBox="1">
            <a:spLocks noChangeArrowheads="1"/>
          </p:cNvSpPr>
          <p:nvPr/>
        </p:nvSpPr>
        <p:spPr bwMode="auto">
          <a:xfrm>
            <a:off x="5334000" y="571023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Gill Sans MT" pitchFamily="34" charset="0"/>
              </a:rPr>
              <a:t>Heated solar cell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3841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  <a:ea typeface="+mj-ea"/>
                <a:cs typeface="+mj-cs"/>
              </a:rPr>
              <a:t>SEM Imaging</a:t>
            </a:r>
          </a:p>
        </p:txBody>
      </p:sp>
      <p:pic>
        <p:nvPicPr>
          <p:cNvPr id="168964" name="Picture 2" descr="cell regular o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5" name="TextBox 5"/>
          <p:cNvSpPr txBox="1">
            <a:spLocks noChangeArrowheads="1"/>
          </p:cNvSpPr>
          <p:nvPr/>
        </p:nvSpPr>
        <p:spPr bwMode="auto">
          <a:xfrm>
            <a:off x="1219200" y="5715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Gill Sans MT" pitchFamily="34" charset="0"/>
              </a:rPr>
              <a:t>Normal solar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Factors that Affect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590800"/>
            <a:ext cx="46482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Gill Sans MT" pitchFamily="34" charset="0"/>
                <a:sym typeface="Wingdings" pitchFamily="2" charset="2"/>
              </a:rPr>
              <a:t> Resistance of voltmeters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Gill Sans MT" pitchFamily="34" charset="0"/>
                <a:sym typeface="Wingdings" pitchFamily="2" charset="2"/>
              </a:rPr>
              <a:t> Extraneous light sources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Gill Sans MT" pitchFamily="34" charset="0"/>
                <a:sym typeface="Wingdings" pitchFamily="2" charset="2"/>
              </a:rPr>
              <a:t> Overheating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Gill Sans MT" pitchFamily="34" charset="0"/>
                <a:sym typeface="Wingdings" pitchFamily="2" charset="2"/>
              </a:rPr>
              <a:t> Other damage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endParaRPr lang="en-US" sz="2800" dirty="0" smtClean="0">
              <a:latin typeface="Gill Sans MT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pic>
        <p:nvPicPr>
          <p:cNvPr id="171011" name="Picture 6" descr="more team projec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145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Conclusion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Gill Sans MT" pitchFamily="34" charset="0"/>
                <a:sym typeface="Wingdings" pitchFamily="2" charset="2"/>
              </a:rPr>
              <a:t> Blue Light optimum source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Gill Sans MT" pitchFamily="34" charset="0"/>
                <a:sym typeface="Wingdings" pitchFamily="2" charset="2"/>
              </a:rPr>
              <a:t> 150 W optimum intensity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Gill Sans MT" pitchFamily="34" charset="0"/>
                <a:sym typeface="Wingdings" pitchFamily="2" charset="2"/>
              </a:rPr>
              <a:t> Heating destroys cells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Gill Sans MT" pitchFamily="34" charset="0"/>
                <a:sym typeface="Wingdings" pitchFamily="2" charset="2"/>
              </a:rPr>
              <a:t> Freezing may improve performance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Gill Sans MT" pitchFamily="34" charset="0"/>
                <a:sym typeface="Wingdings" pitchFamily="2" charset="2"/>
              </a:rPr>
              <a:t> Radiation alters cell performance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Gill Sans MT" pitchFamily="34" charset="0"/>
                <a:sym typeface="Wingdings" pitchFamily="2" charset="2"/>
              </a:rPr>
              <a:t> Framework for future experimentation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Acknowledgments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smtClean="0">
                <a:effectLst/>
                <a:latin typeface="Gill Sans MT" pitchFamily="34" charset="0"/>
              </a:rPr>
              <a:t>Advisors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smtClean="0">
                <a:effectLst/>
                <a:latin typeface="Gill Sans MT" pitchFamily="34" charset="0"/>
                <a:sym typeface="Wingdings" pitchFamily="2" charset="2"/>
              </a:rPr>
              <a:t> </a:t>
            </a:r>
            <a:r>
              <a:rPr lang="en-US" sz="3000" smtClean="0">
                <a:effectLst/>
                <a:latin typeface="Gill Sans MT" pitchFamily="34" charset="0"/>
              </a:rPr>
              <a:t>Dr. Paul Quinn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smtClean="0">
                <a:effectLst/>
                <a:latin typeface="Gill Sans MT" pitchFamily="34" charset="0"/>
                <a:sym typeface="Wingdings" pitchFamily="2" charset="2"/>
              </a:rPr>
              <a:t> </a:t>
            </a:r>
            <a:r>
              <a:rPr lang="en-US" sz="3000" smtClean="0">
                <a:effectLst/>
                <a:latin typeface="Gill Sans MT" pitchFamily="34" charset="0"/>
              </a:rPr>
              <a:t>Sally Warner</a:t>
            </a:r>
            <a:br>
              <a:rPr lang="en-US" sz="3000" smtClean="0">
                <a:effectLst/>
                <a:latin typeface="Gill Sans MT" pitchFamily="34" charset="0"/>
              </a:rPr>
            </a:br>
            <a:endParaRPr lang="en-US" sz="3000" smtClean="0">
              <a:effectLst/>
              <a:latin typeface="Gill Sans M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smtClean="0">
                <a:effectLst/>
                <a:latin typeface="Gill Sans MT" pitchFamily="34" charset="0"/>
              </a:rPr>
              <a:t>Liquid Nitrogen Supplier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smtClean="0">
                <a:effectLst/>
                <a:latin typeface="Gill Sans MT" pitchFamily="34" charset="0"/>
                <a:sym typeface="Wingdings" pitchFamily="2" charset="2"/>
              </a:rPr>
              <a:t> Dr. Ryan Z. Hinrichs</a:t>
            </a:r>
            <a:br>
              <a:rPr lang="en-US" sz="3000" smtClean="0">
                <a:effectLst/>
                <a:latin typeface="Gill Sans MT" pitchFamily="34" charset="0"/>
                <a:sym typeface="Wingdings" pitchFamily="2" charset="2"/>
              </a:rPr>
            </a:br>
            <a:endParaRPr lang="en-US" sz="3000" smtClean="0">
              <a:effectLst/>
              <a:latin typeface="Gill Sans M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smtClean="0">
                <a:effectLst/>
                <a:latin typeface="Gill Sans MT" pitchFamily="34" charset="0"/>
              </a:rPr>
              <a:t>Directors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smtClean="0">
                <a:effectLst/>
                <a:latin typeface="Gill Sans MT" pitchFamily="34" charset="0"/>
                <a:sym typeface="Wingdings" pitchFamily="2" charset="2"/>
              </a:rPr>
              <a:t> Dr. Miyamoto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smtClean="0">
                <a:effectLst/>
                <a:latin typeface="Gill Sans MT" pitchFamily="34" charset="0"/>
                <a:sym typeface="Wingdings" pitchFamily="2" charset="2"/>
              </a:rPr>
              <a:t> Dr. Surace</a:t>
            </a:r>
            <a:endParaRPr lang="en-US" sz="3000" smtClean="0">
              <a:effectLst/>
              <a:latin typeface="Gill Sans M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0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Acknowledgments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66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  <a:latin typeface="Gill Sans MT" pitchFamily="34" charset="0"/>
              </a:rPr>
              <a:t>Thank you to all of our sponsors!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effectLst/>
              <a:latin typeface="Gill Sans MT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John and Laura Overdeck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The Ena Zucchi Trust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Johnson and Johnson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Jewish Communal Fund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Bristol-Myers Squibb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Bayer HealthCare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The Crimmins Family Charitable Foundation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Novartis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The Edward W. and Stella C. Van Houten Memorial Fund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Roche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Independent College Fund of New Jersey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Corporate Matching Gifts: Alliance Bernstein, AT&amp;T Foundation, Direct Edge, Goldman, Sachs, and Company, Met Life, Microsoft Corporation, Network for Good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Gill Sans MT" pitchFamily="34" charset="0"/>
                <a:sym typeface="Wingdings" pitchFamily="2" charset="2"/>
              </a:rPr>
              <a:t> NJGSS Alumnae and Parents 1984 - 2009</a:t>
            </a:r>
            <a:r>
              <a:rPr lang="en-US" sz="1800" smtClean="0">
                <a:effectLst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5" descr="IMG_01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4242" r="18181" b="4762"/>
          <a:stretch>
            <a:fillRect/>
          </a:stretch>
        </p:blipFill>
        <p:spPr>
          <a:xfrm>
            <a:off x="0" y="0"/>
            <a:ext cx="9132888" cy="685800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100" y="21717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grpSp>
        <p:nvGrpSpPr>
          <p:cNvPr id="179203" name="Group 2"/>
          <p:cNvGrpSpPr>
            <a:grpSpLocks/>
          </p:cNvGrpSpPr>
          <p:nvPr/>
        </p:nvGrpSpPr>
        <p:grpSpPr bwMode="auto">
          <a:xfrm>
            <a:off x="0" y="0"/>
            <a:ext cx="2133600" cy="3124200"/>
            <a:chOff x="1447800" y="914400"/>
            <a:chExt cx="3733800" cy="4953000"/>
          </a:xfrm>
        </p:grpSpPr>
        <p:sp>
          <p:nvSpPr>
            <p:cNvPr id="4" name="Sun 3"/>
            <p:cNvSpPr/>
            <p:nvPr/>
          </p:nvSpPr>
          <p:spPr>
            <a:xfrm>
              <a:off x="1447800" y="914400"/>
              <a:ext cx="3733800" cy="4953000"/>
            </a:xfrm>
            <a:prstGeom prst="sun">
              <a:avLst/>
            </a:prstGeom>
            <a:solidFill>
              <a:srgbClr val="F1B40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179206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1" y="2062843"/>
              <a:ext cx="2171998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920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398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effectLst/>
                <a:latin typeface="Gill Sans MT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04800"/>
            <a:ext cx="7772400" cy="14700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Solar Cells in Space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39900"/>
            <a:ext cx="42354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743075"/>
            <a:ext cx="42672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304800" y="4648200"/>
            <a:ext cx="91440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ill Sans MT" pitchFamily="34" charset="0"/>
              </a:rPr>
              <a:t>Variables tested include:</a:t>
            </a:r>
          </a:p>
          <a:p>
            <a:r>
              <a:rPr lang="en-US" sz="24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  <a:sym typeface="Wingdings" pitchFamily="2" charset="2"/>
              </a:rPr>
              <a:t> </a:t>
            </a:r>
            <a:r>
              <a:rPr lang="en-US" sz="2400">
                <a:latin typeface="Gill Sans MT" pitchFamily="34" charset="0"/>
              </a:rPr>
              <a:t>Light intensity</a:t>
            </a:r>
          </a:p>
          <a:p>
            <a:r>
              <a:rPr lang="en-US" sz="2400">
                <a:latin typeface="Gill Sans MT" pitchFamily="34" charset="0"/>
                <a:sym typeface="Wingdings" pitchFamily="2" charset="2"/>
              </a:rPr>
              <a:t>  </a:t>
            </a:r>
            <a:r>
              <a:rPr lang="en-US" sz="2400">
                <a:latin typeface="Gill Sans MT" pitchFamily="34" charset="0"/>
              </a:rPr>
              <a:t>Wavelength</a:t>
            </a:r>
          </a:p>
          <a:p>
            <a:r>
              <a:rPr lang="en-US" sz="2400">
                <a:latin typeface="Gill Sans MT" pitchFamily="34" charset="0"/>
                <a:sym typeface="Wingdings" pitchFamily="2" charset="2"/>
              </a:rPr>
              <a:t>  </a:t>
            </a:r>
            <a:r>
              <a:rPr lang="en-US" sz="2400">
                <a:latin typeface="Gill Sans MT" pitchFamily="34" charset="0"/>
              </a:rPr>
              <a:t>Environmental factors such as radiation, heat, and freezing</a:t>
            </a: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Conditions in Space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038600" y="1828800"/>
            <a:ext cx="472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 typeface="Wingdings" pitchFamily="2" charset="2"/>
              <a:buChar char="à"/>
            </a:pPr>
            <a:r>
              <a:rPr lang="en-US" sz="2800">
                <a:latin typeface="Gill Sans MT" pitchFamily="34" charset="0"/>
                <a:sym typeface="Wingdings" pitchFamily="2" charset="2"/>
              </a:rPr>
              <a:t> A</a:t>
            </a:r>
            <a:r>
              <a:rPr lang="en-US" sz="2800">
                <a:latin typeface="Gill Sans MT" pitchFamily="34" charset="0"/>
              </a:rPr>
              <a:t>verage temp: </a:t>
            </a:r>
          </a:p>
          <a:p>
            <a:pPr marL="742950" lvl="1" indent="-285750"/>
            <a:r>
              <a:rPr lang="en-US" sz="2800">
                <a:latin typeface="Gill Sans MT" pitchFamily="34" charset="0"/>
              </a:rPr>
              <a:t>	 2.725 Kelvin (-455˚F)</a:t>
            </a:r>
          </a:p>
          <a:p>
            <a:pPr marL="742950" lvl="1" indent="-285750"/>
            <a:r>
              <a:rPr lang="en-US" sz="2800">
                <a:latin typeface="Gill Sans MT" pitchFamily="34" charset="0"/>
                <a:sym typeface="Wingdings" pitchFamily="2" charset="2"/>
              </a:rPr>
              <a:t> Sunlight temp: </a:t>
            </a:r>
          </a:p>
          <a:p>
            <a:pPr marL="742950" lvl="1" indent="-285750"/>
            <a:r>
              <a:rPr lang="en-US" sz="2800">
                <a:latin typeface="Gill Sans MT" pitchFamily="34" charset="0"/>
                <a:sym typeface="Wingdings" pitchFamily="2" charset="2"/>
              </a:rPr>
              <a:t>	 393 Kelvin (248˚F)</a:t>
            </a:r>
            <a:endParaRPr lang="en-US" sz="2800">
              <a:latin typeface="Gill Sans MT" pitchFamily="34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95763"/>
            <a:ext cx="47244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0" y="51054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r>
              <a:rPr lang="en-US" sz="2800">
                <a:latin typeface="Gill Sans MT" pitchFamily="34" charset="0"/>
                <a:sym typeface="Wingdings" pitchFamily="2" charset="2"/>
              </a:rPr>
              <a:t> Radiation affects cells</a:t>
            </a:r>
            <a:endParaRPr lang="en-US" sz="28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048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The Photoelectric Effect</a:t>
            </a: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1905000"/>
            <a:ext cx="36464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4724400" y="1752600"/>
            <a:ext cx="441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8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Generates current</a:t>
            </a:r>
            <a:br>
              <a:rPr lang="en-US" sz="2800">
                <a:latin typeface="Gill Sans MT" pitchFamily="34" charset="0"/>
                <a:ea typeface="SimSun" pitchFamily="2" charset="-122"/>
                <a:cs typeface="Times New Roman" pitchFamily="18" charset="0"/>
              </a:rPr>
            </a:br>
            <a:endParaRPr lang="en-US" sz="2800">
              <a:latin typeface="Gill Sans MT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28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Increasing light                 </a:t>
            </a:r>
          </a:p>
          <a:p>
            <a:r>
              <a:rPr lang="en-US" sz="28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   frequency increases </a:t>
            </a:r>
          </a:p>
          <a:p>
            <a:r>
              <a:rPr lang="en-US" sz="28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   electron energy</a:t>
            </a:r>
          </a:p>
          <a:p>
            <a:pPr>
              <a:buFont typeface="Wingdings" pitchFamily="2" charset="2"/>
              <a:buChar char="à"/>
            </a:pPr>
            <a:endParaRPr lang="en-US" sz="2800">
              <a:latin typeface="Gill Sans MT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28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Increasing electron </a:t>
            </a:r>
          </a:p>
          <a:p>
            <a:r>
              <a:rPr lang="en-US" sz="28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    energy  increases </a:t>
            </a:r>
          </a:p>
          <a:p>
            <a:r>
              <a:rPr lang="en-US" sz="28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    current</a:t>
            </a:r>
            <a:br>
              <a:rPr lang="en-US" sz="2800">
                <a:latin typeface="Gill Sans MT" pitchFamily="34" charset="0"/>
                <a:ea typeface="SimSun" pitchFamily="2" charset="-122"/>
                <a:cs typeface="Times New Roman" pitchFamily="18" charset="0"/>
              </a:rPr>
            </a:br>
            <a:endParaRPr lang="en-US" sz="2800">
              <a:latin typeface="Gill Sans MT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à"/>
            </a:pPr>
            <a:endParaRPr lang="en-US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à"/>
            </a:pPr>
            <a:endParaRPr lang="en-US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à"/>
            </a:pPr>
            <a:endParaRPr lang="en-US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066800" y="3581400"/>
            <a:ext cx="3200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Gill Sans MT" pitchFamily="34" charset="0"/>
                <a:ea typeface="SimSun" pitchFamily="2" charset="-122"/>
                <a:cs typeface="Times New Roman" pitchFamily="18" charset="0"/>
              </a:rPr>
              <a:t>h</a:t>
            </a:r>
            <a:r>
              <a:rPr lang="en-US" sz="20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= Planck’s constant</a:t>
            </a:r>
          </a:p>
          <a:p>
            <a:r>
              <a:rPr lang="en-US" sz="2000" i="1">
                <a:latin typeface="Gill Sans MT" pitchFamily="34" charset="0"/>
                <a:ea typeface="SimSun" pitchFamily="2" charset="-122"/>
                <a:cs typeface="Times New Roman" pitchFamily="18" charset="0"/>
              </a:rPr>
              <a:t>f</a:t>
            </a:r>
            <a:r>
              <a:rPr lang="en-US" sz="20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 = frequency </a:t>
            </a:r>
          </a:p>
          <a:p>
            <a:r>
              <a:rPr lang="en-US" sz="2000" i="1">
                <a:latin typeface="Gill Sans MT" pitchFamily="34" charset="0"/>
                <a:ea typeface="SimSun" pitchFamily="2" charset="-122"/>
                <a:cs typeface="Times New Roman" pitchFamily="18" charset="0"/>
              </a:rPr>
              <a:t>E</a:t>
            </a:r>
            <a:r>
              <a:rPr lang="en-US" sz="2000" i="1" baseline="-300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ph</a:t>
            </a:r>
            <a:r>
              <a:rPr lang="en-US" sz="2000" i="1">
                <a:latin typeface="Gill Sans MT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0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= photon energy</a:t>
            </a:r>
          </a:p>
          <a:p>
            <a:r>
              <a:rPr lang="en-US" sz="2000" i="1">
                <a:latin typeface="Gill Sans MT" pitchFamily="34" charset="0"/>
                <a:ea typeface="SimSun" pitchFamily="2" charset="-122"/>
                <a:cs typeface="Times New Roman" pitchFamily="18" charset="0"/>
              </a:rPr>
              <a:t>K</a:t>
            </a:r>
            <a:r>
              <a:rPr lang="en-US" sz="20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= electron energy</a:t>
            </a:r>
          </a:p>
          <a:p>
            <a:r>
              <a:rPr lang="en-US" sz="2000" i="1">
                <a:latin typeface="Gill Sans MT" pitchFamily="34" charset="0"/>
                <a:ea typeface="SimSun" pitchFamily="2" charset="-122"/>
                <a:cs typeface="Times New Roman" pitchFamily="18" charset="0"/>
              </a:rPr>
              <a:t>φ</a:t>
            </a:r>
            <a:r>
              <a:rPr lang="en-US" sz="2000">
                <a:latin typeface="Gill Sans MT" pitchFamily="34" charset="0"/>
                <a:ea typeface="SimSun" pitchFamily="2" charset="-122"/>
                <a:cs typeface="Times New Roman" pitchFamily="18" charset="0"/>
              </a:rPr>
              <a:t> = work 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362200" y="384175"/>
            <a:ext cx="4267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Doping Silicon</a:t>
            </a:r>
          </a:p>
        </p:txBody>
      </p:sp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42291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4724400" y="1752600"/>
            <a:ext cx="4191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800">
                <a:latin typeface="Gill Sans MT" pitchFamily="34" charset="0"/>
                <a:sym typeface="Wingdings" pitchFamily="2" charset="2"/>
              </a:rPr>
              <a:t> Primary material</a:t>
            </a:r>
          </a:p>
          <a:p>
            <a:pPr>
              <a:buFont typeface="Wingdings" pitchFamily="2" charset="2"/>
              <a:buChar char="à"/>
            </a:pPr>
            <a:endParaRPr lang="en-US" sz="2800">
              <a:latin typeface="Gill Sans MT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2800">
                <a:latin typeface="Gill Sans MT" pitchFamily="34" charset="0"/>
                <a:sym typeface="Wingdings" pitchFamily="2" charset="2"/>
              </a:rPr>
              <a:t> D</a:t>
            </a:r>
            <a:r>
              <a:rPr lang="en-US" sz="2800">
                <a:latin typeface="Gill Sans MT" pitchFamily="34" charset="0"/>
              </a:rPr>
              <a:t>iamond FCC </a:t>
            </a:r>
          </a:p>
          <a:p>
            <a:r>
              <a:rPr lang="en-US" sz="2800">
                <a:latin typeface="Gill Sans MT" pitchFamily="34" charset="0"/>
              </a:rPr>
              <a:t>    crystalline structure</a:t>
            </a:r>
          </a:p>
          <a:p>
            <a:endParaRPr lang="en-US" sz="2800">
              <a:latin typeface="Gill Sans MT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2800">
                <a:latin typeface="Gill Sans MT" pitchFamily="34" charset="0"/>
                <a:ea typeface="SimSun" pitchFamily="2" charset="-122"/>
              </a:rPr>
              <a:t> Doped with boron and </a:t>
            </a:r>
          </a:p>
          <a:p>
            <a:r>
              <a:rPr lang="en-US" sz="2800">
                <a:latin typeface="Gill Sans MT" pitchFamily="34" charset="0"/>
                <a:ea typeface="SimSun" pitchFamily="2" charset="-122"/>
              </a:rPr>
              <a:t>     phosphorous atoms</a:t>
            </a:r>
            <a:endParaRPr lang="en-US" sz="2800">
              <a:latin typeface="Gill Sans MT" pitchFamily="34" charset="0"/>
            </a:endParaRPr>
          </a:p>
          <a:p>
            <a:pPr>
              <a:buFont typeface="Wingdings" pitchFamily="2" charset="2"/>
              <a:buChar char="à"/>
            </a:pPr>
            <a:endParaRPr lang="en-US" sz="24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 t="2483" b="2109"/>
          <a:stretch>
            <a:fillRect/>
          </a:stretch>
        </p:blipFill>
        <p:spPr bwMode="auto">
          <a:xfrm>
            <a:off x="228600" y="1497013"/>
            <a:ext cx="40386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4"/>
          <a:srcRect l="2040" t="4633"/>
          <a:stretch>
            <a:fillRect/>
          </a:stretch>
        </p:blipFill>
        <p:spPr bwMode="auto">
          <a:xfrm>
            <a:off x="4572000" y="1471613"/>
            <a:ext cx="419100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362200" y="307975"/>
            <a:ext cx="4267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Doping Silicon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447800" y="51355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N-Type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6019800" y="5105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P-Type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How Solar Cells Work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638" y="1295400"/>
            <a:ext cx="42084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ill Sans MT" pitchFamily="34" charset="0"/>
              </a:rPr>
              <a:t>Apparatus</a:t>
            </a:r>
            <a:endParaRPr lang="en-US" smtClean="0">
              <a:latin typeface="Gill Sans MT" pitchFamily="34" charset="0"/>
            </a:endParaRPr>
          </a:p>
        </p:txBody>
      </p:sp>
      <p:pic>
        <p:nvPicPr>
          <p:cNvPr id="30722" name="Picture 2" descr="Appratus Diagram"/>
          <p:cNvPicPr>
            <a:picLocks noChangeAspect="1" noChangeArrowheads="1"/>
          </p:cNvPicPr>
          <p:nvPr/>
        </p:nvPicPr>
        <p:blipFill>
          <a:blip r:embed="rId3"/>
          <a:srcRect l="4808" t="13818" r="4808" b="8794"/>
          <a:stretch>
            <a:fillRect/>
          </a:stretch>
        </p:blipFill>
        <p:spPr bwMode="auto">
          <a:xfrm>
            <a:off x="304800" y="1420813"/>
            <a:ext cx="86868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744</TotalTime>
  <Words>415</Words>
  <Application>Microsoft Office PowerPoint</Application>
  <PresentationFormat>On-screen Show (4:3)</PresentationFormat>
  <Paragraphs>165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Corbel</vt:lpstr>
      <vt:lpstr>Arial</vt:lpstr>
      <vt:lpstr>Wingdings</vt:lpstr>
      <vt:lpstr>Calibri</vt:lpstr>
      <vt:lpstr>Gill Sans MT</vt:lpstr>
      <vt:lpstr>SimSun</vt:lpstr>
      <vt:lpstr>Times New Roman</vt:lpstr>
      <vt:lpstr>Orbit</vt:lpstr>
      <vt:lpstr>Orbit</vt:lpstr>
      <vt:lpstr>Worksheet</vt:lpstr>
      <vt:lpstr>THE EFFECTS OF HARSH ENVIRONMENTS ON SOLAR CELLS </vt:lpstr>
      <vt:lpstr>NASA Strives for Efficient Solar Cells</vt:lpstr>
      <vt:lpstr>Solar Cells in Space</vt:lpstr>
      <vt:lpstr>Slide 4</vt:lpstr>
      <vt:lpstr>Slide 5</vt:lpstr>
      <vt:lpstr>Slide 6</vt:lpstr>
      <vt:lpstr>Slide 7</vt:lpstr>
      <vt:lpstr>How Solar Cells Work</vt:lpstr>
      <vt:lpstr>Apparatus</vt:lpstr>
      <vt:lpstr>Baseline</vt:lpstr>
      <vt:lpstr>Comparing Wavelengths of Light</vt:lpstr>
      <vt:lpstr>Slide 12</vt:lpstr>
      <vt:lpstr>Comparing Different Intensities</vt:lpstr>
      <vt:lpstr>Slide 14</vt:lpstr>
      <vt:lpstr>Freezing Solar Cells</vt:lpstr>
      <vt:lpstr>Effects of Freezing</vt:lpstr>
      <vt:lpstr>Effects of Freezing</vt:lpstr>
      <vt:lpstr>Heating Solar Cells</vt:lpstr>
      <vt:lpstr>Effects of Heating</vt:lpstr>
      <vt:lpstr>Testing Radiation</vt:lpstr>
      <vt:lpstr>Effects of Radiation</vt:lpstr>
      <vt:lpstr>Slide 22</vt:lpstr>
      <vt:lpstr>Slide 23</vt:lpstr>
      <vt:lpstr>Slide 24</vt:lpstr>
      <vt:lpstr>Factors that Affect Outcome</vt:lpstr>
      <vt:lpstr>Conclusion</vt:lpstr>
      <vt:lpstr>Acknowledgments</vt:lpstr>
      <vt:lpstr>Acknowledgments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HARSH ENVIRONMENTS ON SOLAR CELLS</dc:title>
  <dc:creator>Michael Shabash</dc:creator>
  <cp:lastModifiedBy>mpapier</cp:lastModifiedBy>
  <cp:revision>137</cp:revision>
  <dcterms:created xsi:type="dcterms:W3CDTF">2010-07-23T11:21:13Z</dcterms:created>
  <dcterms:modified xsi:type="dcterms:W3CDTF">2010-08-09T14:59:19Z</dcterms:modified>
</cp:coreProperties>
</file>