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0"/>
  </p:notesMasterIdLst>
  <p:sldIdLst>
    <p:sldId id="256" r:id="rId2"/>
    <p:sldId id="257" r:id="rId3"/>
    <p:sldId id="258" r:id="rId4"/>
    <p:sldId id="265" r:id="rId5"/>
    <p:sldId id="269" r:id="rId6"/>
    <p:sldId id="262" r:id="rId7"/>
    <p:sldId id="263" r:id="rId8"/>
    <p:sldId id="264" r:id="rId9"/>
    <p:sldId id="259" r:id="rId10"/>
    <p:sldId id="266" r:id="rId11"/>
    <p:sldId id="260" r:id="rId12"/>
    <p:sldId id="267" r:id="rId13"/>
    <p:sldId id="261" r:id="rId14"/>
    <p:sldId id="270" r:id="rId15"/>
    <p:sldId id="272" r:id="rId16"/>
    <p:sldId id="273" r:id="rId17"/>
    <p:sldId id="274" r:id="rId18"/>
    <p:sldId id="276" r:id="rId19"/>
    <p:sldId id="277" r:id="rId20"/>
    <p:sldId id="284" r:id="rId21"/>
    <p:sldId id="286" r:id="rId22"/>
    <p:sldId id="279" r:id="rId23"/>
    <p:sldId id="280" r:id="rId24"/>
    <p:sldId id="281" r:id="rId25"/>
    <p:sldId id="282" r:id="rId26"/>
    <p:sldId id="268" r:id="rId27"/>
    <p:sldId id="288" r:id="rId28"/>
    <p:sldId id="28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7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890" autoAdjust="0"/>
    <p:restoredTop sz="94660"/>
  </p:normalViewPr>
  <p:slideViewPr>
    <p:cSldViewPr>
      <p:cViewPr varScale="1">
        <p:scale>
          <a:sx n="70" d="100"/>
          <a:sy n="70" d="100"/>
        </p:scale>
        <p:origin x="-10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8B9953FE-B1A0-4D68-BE32-1BFC075A4526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EA1F2059-64F1-4C2F-B040-266425EC0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04A17C-460A-445B-B2CA-4B9640741832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4F078A-FA26-4F11-A228-C96267643AFF}" type="slidenum">
              <a:rPr lang="en-US" smtClean="0">
                <a:cs typeface="Arial" charset="0"/>
              </a:rPr>
              <a:pPr/>
              <a:t>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6E83-D89C-4303-9E8B-7B538B03F6F2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5EF7D-90B4-4480-B69A-E96F95C21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6B9C9-1000-4B41-AC9E-F14470220AD1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BE9CF-1CF4-4D26-A5CE-F324360FE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374E3-8694-4FC3-8D06-1EBD3CE367BC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AA4BE-0F83-4F73-8862-842E8364F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75D7-910F-4459-8EE7-60CEEF6DF5AB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28A5A-F7A4-44DE-8B78-8E55A0CC4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0D7E8-7114-4F64-A7BF-769D5FD77CF2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1307B-CCA4-4E9D-BA8B-E16C66D24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909ED-4230-42AC-B09E-7E8977262183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22595-F603-4566-A0C2-74E55B75C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0787-DE82-4F2D-BE70-62445ABEA6C0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78EA3-70B6-481C-AA39-9B6D5807F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25F7-B4DA-4739-9C24-19FD88359B2F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3D310-A282-475B-A288-625A3A124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1C28F-4CDB-4EAC-84F0-3232890FCA36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21F37-6453-4B51-84B2-A1058FB86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1C1A9-9F01-457F-90C1-07AA1958ED8B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25D28-2FE9-4AC5-BB63-461EBCC94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739D5-A6E1-41FD-909E-3073EB0F3BFE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1CDA4-0FBE-443F-867C-C183BD833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8000"/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B339C377-B510-410A-B42A-C641AFA740BF}" type="datetimeFigureOut">
              <a:rPr lang="en-US"/>
              <a:pPr>
                <a:defRPr/>
              </a:pPr>
              <a:t>8/9/2010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0484AA5B-FB67-4DAD-A509-D0E2B1A74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eecanada.ca/tree-killers/norway-maple.htm" TargetMode="External"/><Relationship Id="rId3" Type="http://schemas.openxmlformats.org/officeDocument/2006/relationships/hyperlink" Target="http://xclinic.ning.com/profiles/blogs/luna-moth-in-nyc-street-trees" TargetMode="External"/><Relationship Id="rId7" Type="http://schemas.openxmlformats.org/officeDocument/2006/relationships/hyperlink" Target="http://www.telegraph.co.uk/earth/wildlife/5815421/Invasive-species-spread-around-world-in-ships-ballast-tanks.html" TargetMode="External"/><Relationship Id="rId2" Type="http://schemas.openxmlformats.org/officeDocument/2006/relationships/hyperlink" Target="http://littleredelf.wordpress.com/2004/06/05/one-eye-in-a-sea-of-man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ws.gov/invasives/laws.html" TargetMode="External"/><Relationship Id="rId5" Type="http://schemas.openxmlformats.org/officeDocument/2006/relationships/hyperlink" Target="http://www.ogwa-hydrog.ca/en/node/423" TargetMode="External"/><Relationship Id="rId4" Type="http://schemas.openxmlformats.org/officeDocument/2006/relationships/hyperlink" Target="http://weblogs.sun-sentinel.com/news/politics/dcblog/2009/07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90800"/>
            <a:ext cx="9144000" cy="1470025"/>
          </a:xfrm>
          <a:solidFill>
            <a:schemeClr val="bg1">
              <a:alpha val="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b="1" u="sng" smtClean="0">
                <a:latin typeface="Lucida Calligraphy" pitchFamily="66" charset="0"/>
              </a:rPr>
              <a:t>Debunking the Enemy Release Hypothesis</a:t>
            </a:r>
            <a:r>
              <a:rPr lang="en-US" sz="5400" b="1" smtClean="0">
                <a:latin typeface="Lucida Calligraphy" pitchFamily="66" charset="0"/>
              </a:rPr>
              <a:t>: </a:t>
            </a:r>
            <a:r>
              <a:rPr lang="en-US" sz="4000" b="1" smtClean="0">
                <a:solidFill>
                  <a:srgbClr val="10253F"/>
                </a:solidFill>
                <a:latin typeface="Lucida Calligraphy" pitchFamily="66" charset="0"/>
              </a:rPr>
              <a:t/>
            </a:r>
            <a:br>
              <a:rPr lang="en-US" sz="4000" b="1" smtClean="0">
                <a:solidFill>
                  <a:srgbClr val="10253F"/>
                </a:solidFill>
                <a:latin typeface="Lucida Calligraphy" pitchFamily="66" charset="0"/>
              </a:rPr>
            </a:br>
            <a:r>
              <a:rPr lang="en-US" sz="3600" b="1" smtClean="0"/>
              <a:t>Do introduced Norway maple lack defenses against native herbivores?</a:t>
            </a: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28600" y="4800600"/>
            <a:ext cx="9372600" cy="16002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Tony Chen, Julianna Garreffa, Emily Gleason, </a:t>
            </a:r>
          </a:p>
          <a:p>
            <a:pPr eaLnBrk="1" hangingPunct="1"/>
            <a:r>
              <a:rPr lang="en-US" sz="280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Joe Miciak, Alomi Parikh, David Shang, Rebecca Shi</a:t>
            </a:r>
          </a:p>
          <a:p>
            <a:pPr eaLnBrk="1" hangingPunct="1"/>
            <a:endParaRPr lang="en-US" sz="2800" smtClean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34.JPG"/>
          <p:cNvPicPr>
            <a:picLocks noChangeAspect="1"/>
          </p:cNvPicPr>
          <p:nvPr/>
        </p:nvPicPr>
        <p:blipFill>
          <a:blip r:embed="rId2"/>
          <a:srcRect l="4819" t="2505" b="8553"/>
          <a:stretch>
            <a:fillRect/>
          </a:stretch>
        </p:blipFill>
        <p:spPr bwMode="auto">
          <a:xfrm>
            <a:off x="685800" y="0"/>
            <a:ext cx="29718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_053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7338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IMG_03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048000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_052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1075" y="533400"/>
            <a:ext cx="403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Damage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800600" cy="32766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mtClean="0"/>
              <a:t>Separation of leaves</a:t>
            </a:r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Only insect damage was considered</a:t>
            </a:r>
          </a:p>
          <a:p>
            <a:pPr eaLnBrk="1" hangingPunct="1"/>
            <a:r>
              <a:rPr lang="en-US" smtClean="0"/>
              <a:t>Leaves were taped to paper, outlines of missing edges were drawn in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28600" y="4800600"/>
            <a:ext cx="8534400" cy="19050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mtClean="0"/>
              <a:t>Leaves were scanned, analyzed using Image J</a:t>
            </a:r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Total area and damaged area were measured</a:t>
            </a:r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Percent damage was calculated </a:t>
            </a:r>
          </a:p>
          <a:p>
            <a:pPr eaLnBrk="1" hangingPunct="1"/>
            <a:endParaRPr lang="en-US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76400"/>
            <a:ext cx="4064000" cy="3048000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5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962400"/>
            <a:ext cx="40417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DSC_0548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304800"/>
            <a:ext cx="4125913" cy="2743200"/>
          </a:xfrm>
        </p:spPr>
      </p:pic>
      <p:pic>
        <p:nvPicPr>
          <p:cNvPr id="6" name="Picture 5" descr="DSC001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886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012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"/>
            <a:ext cx="31781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00134.JPG"/>
          <p:cNvPicPr>
            <a:picLocks noChangeAspect="1"/>
          </p:cNvPicPr>
          <p:nvPr/>
        </p:nvPicPr>
        <p:blipFill>
          <a:blip r:embed="rId6"/>
          <a:srcRect l="-2219"/>
          <a:stretch>
            <a:fillRect/>
          </a:stretch>
        </p:blipFill>
        <p:spPr bwMode="auto">
          <a:xfrm>
            <a:off x="2743200" y="2209800"/>
            <a:ext cx="35099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Statistical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Statistical Package for the Social Sciences 17.0 (SPSS)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ANOVA tests to determine effects of species and age on damage (percent and total)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Post hoc comparisons – Bonferroni test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Log transformation of data for normality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4419600"/>
          </a:xfrm>
        </p:spPr>
        <p:txBody>
          <a:bodyPr/>
          <a:lstStyle/>
          <a:p>
            <a:pPr eaLnBrk="1" hangingPunct="1"/>
            <a:r>
              <a:rPr lang="en-US" sz="2800" smtClean="0"/>
              <a:t>Absolute leaf damage and species type</a:t>
            </a:r>
          </a:p>
          <a:p>
            <a:pPr lvl="1" eaLnBrk="1" hangingPunct="1"/>
            <a:r>
              <a:rPr lang="en-US" sz="2400" smtClean="0"/>
              <a:t>Norway maple </a:t>
            </a:r>
            <a:r>
              <a:rPr lang="en-US" smtClean="0"/>
              <a:t>&gt;</a:t>
            </a:r>
            <a:r>
              <a:rPr lang="en-US" sz="2400" smtClean="0"/>
              <a:t> sugar maple</a:t>
            </a:r>
          </a:p>
        </p:txBody>
      </p:sp>
      <p:grpSp>
        <p:nvGrpSpPr>
          <p:cNvPr id="29699" name="Group 13"/>
          <p:cNvGrpSpPr>
            <a:grpSpLocks/>
          </p:cNvGrpSpPr>
          <p:nvPr/>
        </p:nvGrpSpPr>
        <p:grpSpPr bwMode="auto">
          <a:xfrm>
            <a:off x="709613" y="1600200"/>
            <a:ext cx="7772400" cy="5076825"/>
            <a:chOff x="709613" y="1600200"/>
            <a:chExt cx="7772400" cy="5076968"/>
          </a:xfrm>
        </p:grpSpPr>
        <p:grpSp>
          <p:nvGrpSpPr>
            <p:cNvPr id="29700" name="Group 13"/>
            <p:cNvGrpSpPr>
              <a:grpSpLocks/>
            </p:cNvGrpSpPr>
            <p:nvPr/>
          </p:nvGrpSpPr>
          <p:grpSpPr bwMode="auto">
            <a:xfrm>
              <a:off x="709613" y="1600200"/>
              <a:ext cx="7772400" cy="5076968"/>
              <a:chOff x="876294" y="2150658"/>
              <a:chExt cx="6800850" cy="4509335"/>
            </a:xfrm>
          </p:grpSpPr>
          <p:pic>
            <p:nvPicPr>
              <p:cNvPr id="29706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 r="380" b="3630"/>
              <a:stretch>
                <a:fillRect/>
              </a:stretch>
            </p:blipFill>
            <p:spPr bwMode="auto">
              <a:xfrm>
                <a:off x="1255516" y="2150658"/>
                <a:ext cx="5829936" cy="4330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7" name="Text Box 9"/>
              <p:cNvSpPr txBox="1">
                <a:spLocks noChangeArrowheads="1"/>
              </p:cNvSpPr>
              <p:nvPr/>
            </p:nvSpPr>
            <p:spPr bwMode="auto">
              <a:xfrm>
                <a:off x="4298311" y="2692101"/>
                <a:ext cx="333366" cy="363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en-US" altLang="zh-CN" sz="1400" b="1">
                    <a:latin typeface="Calibri" pitchFamily="34" charset="0"/>
                  </a:rPr>
                  <a:t>a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29708" name="Text Box 10"/>
              <p:cNvSpPr txBox="1">
                <a:spLocks noChangeArrowheads="1"/>
              </p:cNvSpPr>
              <p:nvPr/>
            </p:nvSpPr>
            <p:spPr bwMode="auto">
              <a:xfrm>
                <a:off x="5801531" y="3381212"/>
                <a:ext cx="333366" cy="363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en-US" altLang="zh-CN" sz="1400" b="1">
                    <a:latin typeface="Calibri" pitchFamily="34" charset="0"/>
                  </a:rPr>
                  <a:t>a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29709" name="Text Box 11"/>
              <p:cNvSpPr txBox="1">
                <a:spLocks noChangeArrowheads="1"/>
              </p:cNvSpPr>
              <p:nvPr/>
            </p:nvSpPr>
            <p:spPr bwMode="auto">
              <a:xfrm>
                <a:off x="876294" y="6321638"/>
                <a:ext cx="6800850" cy="338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en-US" altLang="zh-CN">
                    <a:latin typeface="Calibri" pitchFamily="34" charset="0"/>
                  </a:rPr>
                  <a:t>“a” indicates a statistically significant difference between two values</a:t>
                </a:r>
                <a:endParaRPr lang="en-US" sz="2800">
                  <a:latin typeface="Calibri" pitchFamily="34" charset="0"/>
                  <a:ea typeface="SimSun" pitchFamily="2" charset="-122"/>
                </a:endParaRPr>
              </a:p>
            </p:txBody>
          </p:sp>
        </p:grpSp>
        <p:grpSp>
          <p:nvGrpSpPr>
            <p:cNvPr id="29701" name="Group 12"/>
            <p:cNvGrpSpPr>
              <a:grpSpLocks/>
            </p:cNvGrpSpPr>
            <p:nvPr/>
          </p:nvGrpSpPr>
          <p:grpSpPr bwMode="auto">
            <a:xfrm>
              <a:off x="2763985" y="5687290"/>
              <a:ext cx="4530435" cy="564087"/>
              <a:chOff x="2763985" y="5687290"/>
              <a:chExt cx="4530435" cy="564087"/>
            </a:xfrm>
          </p:grpSpPr>
          <p:sp>
            <p:nvSpPr>
              <p:cNvPr id="29702" name="TextBox 8"/>
              <p:cNvSpPr txBox="1">
                <a:spLocks noChangeArrowheads="1"/>
              </p:cNvSpPr>
              <p:nvPr/>
            </p:nvSpPr>
            <p:spPr bwMode="auto">
              <a:xfrm>
                <a:off x="2763985" y="5687290"/>
                <a:ext cx="9906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/>
                  <a:t>Beech</a:t>
                </a:r>
              </a:p>
            </p:txBody>
          </p:sp>
          <p:sp>
            <p:nvSpPr>
              <p:cNvPr id="29703" name="TextBox 9"/>
              <p:cNvSpPr txBox="1">
                <a:spLocks noChangeArrowheads="1"/>
              </p:cNvSpPr>
              <p:nvPr/>
            </p:nvSpPr>
            <p:spPr bwMode="auto">
              <a:xfrm>
                <a:off x="4419600" y="5694220"/>
                <a:ext cx="11430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/>
                  <a:t>Norway</a:t>
                </a:r>
              </a:p>
            </p:txBody>
          </p:sp>
          <p:sp>
            <p:nvSpPr>
              <p:cNvPr id="29704" name="TextBox 10"/>
              <p:cNvSpPr txBox="1">
                <a:spLocks noChangeArrowheads="1"/>
              </p:cNvSpPr>
              <p:nvPr/>
            </p:nvSpPr>
            <p:spPr bwMode="auto">
              <a:xfrm>
                <a:off x="6005945" y="5708070"/>
                <a:ext cx="1288475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/>
                  <a:t>      Sugar</a:t>
                </a:r>
              </a:p>
            </p:txBody>
          </p:sp>
          <p:sp>
            <p:nvSpPr>
              <p:cNvPr id="29705" name="TextBox 11"/>
              <p:cNvSpPr txBox="1">
                <a:spLocks noChangeArrowheads="1"/>
              </p:cNvSpPr>
              <p:nvPr/>
            </p:nvSpPr>
            <p:spPr bwMode="auto">
              <a:xfrm>
                <a:off x="3276600" y="5943600"/>
                <a:ext cx="236220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/>
                  <a:t>	Species</a:t>
                </a: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05800" cy="990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Percentage leaf damage and species type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Sugar maple and beech </a:t>
            </a:r>
            <a:r>
              <a:rPr lang="en-US" dirty="0" smtClean="0"/>
              <a:t>&gt;</a:t>
            </a:r>
            <a:r>
              <a:rPr lang="en-US" sz="2400" dirty="0" smtClean="0"/>
              <a:t> Norway maple</a:t>
            </a:r>
          </a:p>
        </p:txBody>
      </p:sp>
      <p:grpSp>
        <p:nvGrpSpPr>
          <p:cNvPr id="30723" name="Group 15"/>
          <p:cNvGrpSpPr>
            <a:grpSpLocks/>
          </p:cNvGrpSpPr>
          <p:nvPr/>
        </p:nvGrpSpPr>
        <p:grpSpPr bwMode="auto">
          <a:xfrm>
            <a:off x="1066800" y="1752600"/>
            <a:ext cx="7939088" cy="4994275"/>
            <a:chOff x="1066800" y="1752600"/>
            <a:chExt cx="7939088" cy="4994275"/>
          </a:xfrm>
        </p:grpSpPr>
        <p:grpSp>
          <p:nvGrpSpPr>
            <p:cNvPr id="30724" name="Group 10"/>
            <p:cNvGrpSpPr>
              <a:grpSpLocks/>
            </p:cNvGrpSpPr>
            <p:nvPr/>
          </p:nvGrpSpPr>
          <p:grpSpPr bwMode="auto">
            <a:xfrm>
              <a:off x="1066800" y="1752600"/>
              <a:ext cx="7939088" cy="4994275"/>
              <a:chOff x="1419985" y="1755486"/>
              <a:chExt cx="7080791" cy="4805399"/>
            </a:xfrm>
          </p:grpSpPr>
          <p:grpSp>
            <p:nvGrpSpPr>
              <p:cNvPr id="30730" name="Group 9"/>
              <p:cNvGrpSpPr>
                <a:grpSpLocks/>
              </p:cNvGrpSpPr>
              <p:nvPr/>
            </p:nvGrpSpPr>
            <p:grpSpPr bwMode="auto">
              <a:xfrm>
                <a:off x="1419985" y="1755486"/>
                <a:ext cx="6116807" cy="4520072"/>
                <a:chOff x="1172919" y="2293320"/>
                <a:chExt cx="5709020" cy="4246687"/>
              </a:xfrm>
            </p:grpSpPr>
            <p:pic>
              <p:nvPicPr>
                <p:cNvPr id="30732" name="Picture 3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r="-688" b="3787"/>
                <a:stretch>
                  <a:fillRect/>
                </a:stretch>
              </p:blipFill>
              <p:spPr bwMode="auto">
                <a:xfrm>
                  <a:off x="1172919" y="2293320"/>
                  <a:ext cx="5709020" cy="4246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733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2712625" y="4303361"/>
                  <a:ext cx="228600" cy="228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Aft>
                      <a:spcPts val="1000"/>
                    </a:spcAft>
                  </a:pPr>
                  <a:r>
                    <a:rPr lang="en-US" altLang="zh-CN" sz="1400" b="1">
                      <a:latin typeface="Times New Roman" pitchFamily="18" charset="0"/>
                    </a:rPr>
                    <a:t>a</a:t>
                  </a:r>
                  <a:endParaRPr lang="en-US" sz="1400" b="1">
                    <a:ea typeface="SimSun" pitchFamily="2" charset="-122"/>
                  </a:endParaRPr>
                </a:p>
              </p:txBody>
            </p:sp>
            <p:sp>
              <p:nvSpPr>
                <p:cNvPr id="30734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4119697" y="4860668"/>
                  <a:ext cx="457200" cy="342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Aft>
                      <a:spcPts val="1000"/>
                    </a:spcAft>
                  </a:pPr>
                  <a:r>
                    <a:rPr lang="en-US" altLang="zh-CN" sz="1400" b="1">
                      <a:latin typeface="Times New Roman" pitchFamily="18" charset="0"/>
                    </a:rPr>
                    <a:t>a, b</a:t>
                  </a:r>
                  <a:endParaRPr lang="en-US" sz="1400" b="1">
                    <a:ea typeface="SimSun" pitchFamily="2" charset="-122"/>
                  </a:endParaRPr>
                </a:p>
              </p:txBody>
            </p:sp>
            <p:sp>
              <p:nvSpPr>
                <p:cNvPr id="3073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5642102" y="3946436"/>
                  <a:ext cx="228600" cy="228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Aft>
                      <a:spcPts val="1000"/>
                    </a:spcAft>
                  </a:pPr>
                  <a:r>
                    <a:rPr lang="en-US" altLang="zh-CN" sz="1400" b="1">
                      <a:latin typeface="Times New Roman" pitchFamily="18" charset="0"/>
                    </a:rPr>
                    <a:t>b</a:t>
                  </a:r>
                  <a:endParaRPr lang="en-US" sz="1400" b="1">
                    <a:ea typeface="SimSun" pitchFamily="2" charset="-122"/>
                  </a:endParaRPr>
                </a:p>
              </p:txBody>
            </p:sp>
          </p:grpSp>
          <p:sp>
            <p:nvSpPr>
              <p:cNvPr id="30731" name="Text Box 7"/>
              <p:cNvSpPr txBox="1">
                <a:spLocks noChangeArrowheads="1"/>
              </p:cNvSpPr>
              <p:nvPr/>
            </p:nvSpPr>
            <p:spPr bwMode="auto">
              <a:xfrm>
                <a:off x="1637335" y="6141759"/>
                <a:ext cx="6863441" cy="419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>
                    <a:latin typeface="Calibri" pitchFamily="34" charset="0"/>
                  </a:rPr>
                  <a:t>“a, b” indicate statistically significant differences between values</a:t>
                </a:r>
                <a:endParaRPr lang="en-US" sz="2800">
                  <a:latin typeface="Calibri" pitchFamily="34" charset="0"/>
                  <a:ea typeface="SimSun" pitchFamily="2" charset="-122"/>
                </a:endParaRPr>
              </a:p>
            </p:txBody>
          </p:sp>
        </p:grpSp>
        <p:grpSp>
          <p:nvGrpSpPr>
            <p:cNvPr id="30725" name="Group 10"/>
            <p:cNvGrpSpPr>
              <a:grpSpLocks/>
            </p:cNvGrpSpPr>
            <p:nvPr/>
          </p:nvGrpSpPr>
          <p:grpSpPr bwMode="auto">
            <a:xfrm>
              <a:off x="2763985" y="5687290"/>
              <a:ext cx="4530435" cy="564087"/>
              <a:chOff x="2763985" y="5687290"/>
              <a:chExt cx="4530435" cy="564087"/>
            </a:xfrm>
          </p:grpSpPr>
          <p:sp>
            <p:nvSpPr>
              <p:cNvPr id="30726" name="TextBox 11"/>
              <p:cNvSpPr txBox="1">
                <a:spLocks noChangeArrowheads="1"/>
              </p:cNvSpPr>
              <p:nvPr/>
            </p:nvSpPr>
            <p:spPr bwMode="auto">
              <a:xfrm>
                <a:off x="2763985" y="5687290"/>
                <a:ext cx="9906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/>
                  <a:t>Beech</a:t>
                </a:r>
              </a:p>
            </p:txBody>
          </p:sp>
          <p:sp>
            <p:nvSpPr>
              <p:cNvPr id="30727" name="TextBox 12"/>
              <p:cNvSpPr txBox="1">
                <a:spLocks noChangeArrowheads="1"/>
              </p:cNvSpPr>
              <p:nvPr/>
            </p:nvSpPr>
            <p:spPr bwMode="auto">
              <a:xfrm>
                <a:off x="4419600" y="5694220"/>
                <a:ext cx="11430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/>
                  <a:t>Norway</a:t>
                </a:r>
              </a:p>
            </p:txBody>
          </p:sp>
          <p:sp>
            <p:nvSpPr>
              <p:cNvPr id="30728" name="TextBox 13"/>
              <p:cNvSpPr txBox="1">
                <a:spLocks noChangeArrowheads="1"/>
              </p:cNvSpPr>
              <p:nvPr/>
            </p:nvSpPr>
            <p:spPr bwMode="auto">
              <a:xfrm>
                <a:off x="6005945" y="5708070"/>
                <a:ext cx="1288475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/>
                  <a:t>      Sugar</a:t>
                </a:r>
              </a:p>
            </p:txBody>
          </p:sp>
          <p:sp>
            <p:nvSpPr>
              <p:cNvPr id="30729" name="TextBox 14"/>
              <p:cNvSpPr txBox="1">
                <a:spLocks noChangeArrowheads="1"/>
              </p:cNvSpPr>
              <p:nvPr/>
            </p:nvSpPr>
            <p:spPr bwMode="auto">
              <a:xfrm>
                <a:off x="3276600" y="5943600"/>
                <a:ext cx="236220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/>
                  <a:t>	Species</a:t>
                </a: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Absolute leaf damage and age of tree</a:t>
            </a:r>
          </a:p>
          <a:p>
            <a:pPr eaLnBrk="1" hangingPunct="1"/>
            <a:endParaRPr lang="en-US" smtClean="0"/>
          </a:p>
          <a:p>
            <a:pPr lvl="1" eaLnBrk="1" hangingPunct="1"/>
            <a:r>
              <a:rPr lang="en-US" smtClean="0"/>
              <a:t>No significant difference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</p:spPr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Percent leaf damage and age of tree</a:t>
            </a:r>
          </a:p>
          <a:p>
            <a:pPr lvl="1" eaLnBrk="1" hangingPunct="1"/>
            <a:r>
              <a:rPr lang="en-US" sz="2400" smtClean="0"/>
              <a:t>Mature trees had slightly more damage than saplings</a:t>
            </a:r>
          </a:p>
        </p:txBody>
      </p:sp>
      <p:grpSp>
        <p:nvGrpSpPr>
          <p:cNvPr id="32771" name="Group 12"/>
          <p:cNvGrpSpPr>
            <a:grpSpLocks/>
          </p:cNvGrpSpPr>
          <p:nvPr/>
        </p:nvGrpSpPr>
        <p:grpSpPr bwMode="auto">
          <a:xfrm>
            <a:off x="1371600" y="1717675"/>
            <a:ext cx="6348413" cy="4837113"/>
            <a:chOff x="1371600" y="1717675"/>
            <a:chExt cx="6348413" cy="4837835"/>
          </a:xfrm>
        </p:grpSpPr>
        <p:grpSp>
          <p:nvGrpSpPr>
            <p:cNvPr id="32772" name="Group 8"/>
            <p:cNvGrpSpPr>
              <a:grpSpLocks/>
            </p:cNvGrpSpPr>
            <p:nvPr/>
          </p:nvGrpSpPr>
          <p:grpSpPr bwMode="auto">
            <a:xfrm>
              <a:off x="1371600" y="1717675"/>
              <a:ext cx="6348413" cy="4837835"/>
              <a:chOff x="1371600" y="1676400"/>
              <a:chExt cx="6348412" cy="4836959"/>
            </a:xfrm>
          </p:grpSpPr>
          <p:grpSp>
            <p:nvGrpSpPr>
              <p:cNvPr id="32776" name="Group 3"/>
              <p:cNvGrpSpPr>
                <a:grpSpLocks/>
              </p:cNvGrpSpPr>
              <p:nvPr/>
            </p:nvGrpSpPr>
            <p:grpSpPr bwMode="auto">
              <a:xfrm>
                <a:off x="1371600" y="1676400"/>
                <a:ext cx="6172199" cy="4729348"/>
                <a:chOff x="1697182" y="2332789"/>
                <a:chExt cx="5611089" cy="4294091"/>
              </a:xfrm>
            </p:grpSpPr>
            <p:pic>
              <p:nvPicPr>
                <p:cNvPr id="32778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b="1666"/>
                <a:stretch>
                  <a:fillRect/>
                </a:stretch>
              </p:blipFill>
              <p:spPr bwMode="auto">
                <a:xfrm>
                  <a:off x="1697182" y="2332789"/>
                  <a:ext cx="5611089" cy="42940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779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3580140" y="4659988"/>
                  <a:ext cx="2286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Aft>
                      <a:spcPts val="1000"/>
                    </a:spcAft>
                  </a:pPr>
                  <a:r>
                    <a:rPr lang="en-US" altLang="zh-CN" sz="1400" b="1">
                      <a:latin typeface="Times New Roman" pitchFamily="18" charset="0"/>
                    </a:rPr>
                    <a:t>a</a:t>
                  </a:r>
                  <a:endParaRPr lang="en-US" sz="1400" b="1">
                    <a:ea typeface="SimSun" pitchFamily="2" charset="-122"/>
                  </a:endParaRPr>
                </a:p>
              </p:txBody>
            </p:sp>
            <p:sp>
              <p:nvSpPr>
                <p:cNvPr id="3278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746486" y="4905282"/>
                  <a:ext cx="2286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Aft>
                      <a:spcPts val="1000"/>
                    </a:spcAft>
                  </a:pPr>
                  <a:r>
                    <a:rPr lang="en-US" altLang="zh-CN" sz="1400" b="1">
                      <a:latin typeface="Times New Roman" pitchFamily="18" charset="0"/>
                    </a:rPr>
                    <a:t>a</a:t>
                  </a:r>
                  <a:endParaRPr lang="en-US" sz="1400" b="1">
                    <a:ea typeface="SimSun" pitchFamily="2" charset="-122"/>
                  </a:endParaRPr>
                </a:p>
              </p:txBody>
            </p:sp>
          </p:grpSp>
          <p:sp>
            <p:nvSpPr>
              <p:cNvPr id="32777" name="Text Box 5"/>
              <p:cNvSpPr txBox="1">
                <a:spLocks noChangeArrowheads="1"/>
              </p:cNvSpPr>
              <p:nvPr/>
            </p:nvSpPr>
            <p:spPr bwMode="auto">
              <a:xfrm>
                <a:off x="1447800" y="6227609"/>
                <a:ext cx="6272212" cy="285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>
                    <a:latin typeface="Calibri" pitchFamily="34" charset="0"/>
                  </a:rPr>
                  <a:t>“a”  indicates a statistically significant difference between values</a:t>
                </a:r>
                <a:endParaRPr lang="en-US" sz="2800">
                  <a:latin typeface="Calibri" pitchFamily="34" charset="0"/>
                  <a:ea typeface="SimSun" pitchFamily="2" charset="-122"/>
                </a:endParaRPr>
              </a:p>
            </p:txBody>
          </p:sp>
        </p:grpSp>
        <p:sp>
          <p:nvSpPr>
            <p:cNvPr id="32773" name="TextBox 9"/>
            <p:cNvSpPr txBox="1">
              <a:spLocks noChangeArrowheads="1"/>
            </p:cNvSpPr>
            <p:nvPr/>
          </p:nvSpPr>
          <p:spPr bwMode="auto">
            <a:xfrm>
              <a:off x="3117270" y="5597230"/>
              <a:ext cx="104602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    Mature</a:t>
              </a:r>
              <a:r>
                <a:rPr lang="en-US"/>
                <a:t> </a:t>
              </a:r>
            </a:p>
          </p:txBody>
        </p:sp>
        <p:sp>
          <p:nvSpPr>
            <p:cNvPr id="32774" name="TextBox 10"/>
            <p:cNvSpPr txBox="1">
              <a:spLocks noChangeArrowheads="1"/>
            </p:cNvSpPr>
            <p:nvPr/>
          </p:nvSpPr>
          <p:spPr bwMode="auto">
            <a:xfrm>
              <a:off x="5638800" y="5624945"/>
              <a:ext cx="1524000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Sapling</a:t>
              </a:r>
            </a:p>
          </p:txBody>
        </p:sp>
        <p:sp>
          <p:nvSpPr>
            <p:cNvPr id="32775" name="TextBox 11"/>
            <p:cNvSpPr txBox="1">
              <a:spLocks noChangeArrowheads="1"/>
            </p:cNvSpPr>
            <p:nvPr/>
          </p:nvSpPr>
          <p:spPr bwMode="auto">
            <a:xfrm>
              <a:off x="4551225" y="5791201"/>
              <a:ext cx="782775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/>
                <a:t>Age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1447800"/>
          </a:xfrm>
        </p:spPr>
        <p:txBody>
          <a:bodyPr/>
          <a:lstStyle/>
          <a:p>
            <a:pPr eaLnBrk="1" hangingPunct="1"/>
            <a:r>
              <a:rPr lang="en-US" sz="2400" smtClean="0"/>
              <a:t>Absolute leaf damage and interaction between species and age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219200" y="1371600"/>
            <a:ext cx="6705600" cy="5257800"/>
            <a:chOff x="1219200" y="1371600"/>
            <a:chExt cx="6705600" cy="5257800"/>
          </a:xfrm>
        </p:grpSpPr>
        <p:grpSp>
          <p:nvGrpSpPr>
            <p:cNvPr id="33796" name="Group 11"/>
            <p:cNvGrpSpPr>
              <a:grpSpLocks/>
            </p:cNvGrpSpPr>
            <p:nvPr/>
          </p:nvGrpSpPr>
          <p:grpSpPr bwMode="auto">
            <a:xfrm>
              <a:off x="1600200" y="1371600"/>
              <a:ext cx="5943600" cy="4934512"/>
              <a:chOff x="150043" y="1371600"/>
              <a:chExt cx="5702654" cy="4706765"/>
            </a:xfrm>
          </p:grpSpPr>
          <p:pic>
            <p:nvPicPr>
              <p:cNvPr id="33798" name="Picture 12"/>
              <p:cNvPicPr>
                <a:picLocks noChangeAspect="1" noChangeArrowheads="1"/>
              </p:cNvPicPr>
              <p:nvPr/>
            </p:nvPicPr>
            <p:blipFill>
              <a:blip r:embed="rId2"/>
              <a:srcRect r="1302" b="3078"/>
              <a:stretch>
                <a:fillRect/>
              </a:stretch>
            </p:blipFill>
            <p:spPr bwMode="auto">
              <a:xfrm>
                <a:off x="150043" y="1371600"/>
                <a:ext cx="5702654" cy="4706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799" name="Text Box 13"/>
              <p:cNvSpPr txBox="1">
                <a:spLocks noChangeArrowheads="1"/>
              </p:cNvSpPr>
              <p:nvPr/>
            </p:nvSpPr>
            <p:spPr bwMode="auto">
              <a:xfrm>
                <a:off x="1313174" y="2534529"/>
                <a:ext cx="457200" cy="289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a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3800" name="Text Box 14"/>
              <p:cNvSpPr txBox="1">
                <a:spLocks noChangeArrowheads="1"/>
              </p:cNvSpPr>
              <p:nvPr/>
            </p:nvSpPr>
            <p:spPr bwMode="auto">
              <a:xfrm>
                <a:off x="2050928" y="2679895"/>
                <a:ext cx="570865" cy="342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b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3801" name="Text Box 15"/>
              <p:cNvSpPr txBox="1">
                <a:spLocks noChangeArrowheads="1"/>
              </p:cNvSpPr>
              <p:nvPr/>
            </p:nvSpPr>
            <p:spPr bwMode="auto">
              <a:xfrm>
                <a:off x="2650147" y="1792247"/>
                <a:ext cx="857885" cy="342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a, b, c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3802" name="Text Box 16"/>
              <p:cNvSpPr txBox="1">
                <a:spLocks noChangeArrowheads="1"/>
              </p:cNvSpPr>
              <p:nvPr/>
            </p:nvSpPr>
            <p:spPr bwMode="auto">
              <a:xfrm>
                <a:off x="3586258" y="2679895"/>
                <a:ext cx="570865" cy="342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c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3803" name="Text Box 17"/>
              <p:cNvSpPr txBox="1">
                <a:spLocks noChangeArrowheads="1"/>
              </p:cNvSpPr>
              <p:nvPr/>
            </p:nvSpPr>
            <p:spPr bwMode="auto">
              <a:xfrm>
                <a:off x="4029491" y="3495078"/>
                <a:ext cx="866775" cy="342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a, b, c, d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3804" name="Text Box 18"/>
              <p:cNvSpPr txBox="1">
                <a:spLocks noChangeArrowheads="1"/>
              </p:cNvSpPr>
              <p:nvPr/>
            </p:nvSpPr>
            <p:spPr bwMode="auto">
              <a:xfrm>
                <a:off x="5067935" y="2344356"/>
                <a:ext cx="342265" cy="398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d</a:t>
                </a:r>
                <a:endParaRPr lang="en-US" sz="1400" b="1">
                  <a:ea typeface="SimSun" pitchFamily="2" charset="-122"/>
                </a:endParaRPr>
              </a:p>
            </p:txBody>
          </p:sp>
        </p:grpSp>
        <p:sp>
          <p:nvSpPr>
            <p:cNvPr id="33797" name="Text Box 19"/>
            <p:cNvSpPr txBox="1">
              <a:spLocks noChangeArrowheads="1"/>
            </p:cNvSpPr>
            <p:nvPr/>
          </p:nvSpPr>
          <p:spPr bwMode="auto">
            <a:xfrm>
              <a:off x="1219200" y="6282634"/>
              <a:ext cx="6705600" cy="34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n-US" altLang="zh-CN">
                  <a:latin typeface="Calibri" pitchFamily="34" charset="0"/>
                </a:rPr>
                <a:t>“a, b, c, d”  indicate statistically significant differences between groups</a:t>
              </a:r>
            </a:p>
            <a:p>
              <a:endParaRPr lang="en-US" sz="2800">
                <a:solidFill>
                  <a:schemeClr val="bg1"/>
                </a:solidFill>
                <a:latin typeface="Calibri" pitchFamily="34" charset="0"/>
                <a:ea typeface="SimSun" pitchFamily="2" charset="-122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038"/>
            <a:ext cx="8229600" cy="808038"/>
          </a:xfrm>
        </p:spPr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15400" cy="1905000"/>
          </a:xfrm>
        </p:spPr>
        <p:txBody>
          <a:bodyPr/>
          <a:lstStyle/>
          <a:p>
            <a:pPr eaLnBrk="1" hangingPunct="1"/>
            <a:r>
              <a:rPr lang="en-US" sz="2600" smtClean="0"/>
              <a:t>Percent leaf damage and interaction between species and age</a:t>
            </a:r>
          </a:p>
          <a:p>
            <a:pPr lvl="1" eaLnBrk="1" hangingPunct="1"/>
            <a:r>
              <a:rPr lang="en-US" sz="2000" smtClean="0"/>
              <a:t>Norway maple saplings had lower damage than all other groups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1600200"/>
            <a:ext cx="9144000" cy="5386388"/>
            <a:chOff x="0" y="1752600"/>
            <a:chExt cx="9144000" cy="5386136"/>
          </a:xfrm>
        </p:grpSpPr>
        <p:grpSp>
          <p:nvGrpSpPr>
            <p:cNvPr id="34820" name="Group 13"/>
            <p:cNvGrpSpPr>
              <a:grpSpLocks/>
            </p:cNvGrpSpPr>
            <p:nvPr/>
          </p:nvGrpSpPr>
          <p:grpSpPr bwMode="auto">
            <a:xfrm>
              <a:off x="838200" y="1752600"/>
              <a:ext cx="7239000" cy="4648200"/>
              <a:chOff x="838200" y="1752600"/>
              <a:chExt cx="7239000" cy="4648200"/>
            </a:xfrm>
          </p:grpSpPr>
          <p:pic>
            <p:nvPicPr>
              <p:cNvPr id="3482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 t="1765" b="2934"/>
              <a:stretch>
                <a:fillRect/>
              </a:stretch>
            </p:blipFill>
            <p:spPr bwMode="auto">
              <a:xfrm>
                <a:off x="838200" y="1752600"/>
                <a:ext cx="7239000" cy="464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23" name="Text Box 4"/>
              <p:cNvSpPr txBox="1">
                <a:spLocks noChangeArrowheads="1"/>
              </p:cNvSpPr>
              <p:nvPr/>
            </p:nvSpPr>
            <p:spPr bwMode="auto">
              <a:xfrm>
                <a:off x="2362200" y="3615811"/>
                <a:ext cx="331642" cy="402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a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4824" name="Text Box 5"/>
              <p:cNvSpPr txBox="1">
                <a:spLocks noChangeArrowheads="1"/>
              </p:cNvSpPr>
              <p:nvPr/>
            </p:nvSpPr>
            <p:spPr bwMode="auto">
              <a:xfrm>
                <a:off x="3292642" y="3400926"/>
                <a:ext cx="331642" cy="402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b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4825" name="Text Box 6"/>
              <p:cNvSpPr txBox="1">
                <a:spLocks noChangeArrowheads="1"/>
              </p:cNvSpPr>
              <p:nvPr/>
            </p:nvSpPr>
            <p:spPr bwMode="auto">
              <a:xfrm>
                <a:off x="4241503" y="3571142"/>
                <a:ext cx="331642" cy="402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c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4826" name="Text Box 7"/>
              <p:cNvSpPr txBox="1">
                <a:spLocks noChangeArrowheads="1"/>
              </p:cNvSpPr>
              <p:nvPr/>
            </p:nvSpPr>
            <p:spPr bwMode="auto">
              <a:xfrm>
                <a:off x="4842365" y="4423764"/>
                <a:ext cx="1326567" cy="402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a, b, c, d, e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4827" name="Text Box 8"/>
              <p:cNvSpPr txBox="1">
                <a:spLocks noChangeArrowheads="1"/>
              </p:cNvSpPr>
              <p:nvPr/>
            </p:nvSpPr>
            <p:spPr bwMode="auto">
              <a:xfrm>
                <a:off x="6088721" y="3140242"/>
                <a:ext cx="331642" cy="402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d</a:t>
                </a:r>
                <a:endParaRPr lang="en-US" sz="1400" b="1">
                  <a:ea typeface="SimSun" pitchFamily="2" charset="-122"/>
                </a:endParaRPr>
              </a:p>
            </p:txBody>
          </p:sp>
          <p:sp>
            <p:nvSpPr>
              <p:cNvPr id="34828" name="Text Box 9"/>
              <p:cNvSpPr txBox="1">
                <a:spLocks noChangeArrowheads="1"/>
              </p:cNvSpPr>
              <p:nvPr/>
            </p:nvSpPr>
            <p:spPr bwMode="auto">
              <a:xfrm>
                <a:off x="7021225" y="3184910"/>
                <a:ext cx="331642" cy="402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altLang="zh-CN" sz="1400" b="1">
                    <a:latin typeface="Times New Roman" pitchFamily="18" charset="0"/>
                  </a:rPr>
                  <a:t>e</a:t>
                </a:r>
                <a:endParaRPr lang="en-US" sz="1400" b="1">
                  <a:ea typeface="SimSun" pitchFamily="2" charset="-122"/>
                </a:endParaRPr>
              </a:p>
            </p:txBody>
          </p:sp>
        </p:grpSp>
        <p:sp>
          <p:nvSpPr>
            <p:cNvPr id="34821" name="Text Box 10"/>
            <p:cNvSpPr txBox="1">
              <a:spLocks noChangeArrowheads="1"/>
            </p:cNvSpPr>
            <p:nvPr/>
          </p:nvSpPr>
          <p:spPr bwMode="auto">
            <a:xfrm>
              <a:off x="0" y="6452936"/>
              <a:ext cx="9144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n-US" altLang="zh-CN" sz="1600">
                  <a:latin typeface="Calibri" pitchFamily="34" charset="0"/>
                </a:rPr>
                <a:t>“a, b, c, d, e”  indicate statistically significant differences between Norway maple saplings and other groups</a:t>
              </a:r>
              <a:endParaRPr lang="en-US" sz="2400">
                <a:latin typeface="Calibri" pitchFamily="34" charset="0"/>
                <a:ea typeface="SimSun" pitchFamily="2" charset="-122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u="sng" smtClean="0">
                <a:latin typeface="Lucida Calligraphy" pitchFamily="66" charset="0"/>
                <a:ea typeface="GungsuhChe" pitchFamily="49" charset="-127"/>
              </a:rPr>
              <a:t>Invasive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906963"/>
          </a:xfrm>
        </p:spPr>
        <p:txBody>
          <a:bodyPr/>
          <a:lstStyle/>
          <a:p>
            <a:pPr eaLnBrk="1" hangingPunct="1"/>
            <a:r>
              <a:rPr lang="en-US" sz="2800" smtClean="0"/>
              <a:t>Invasive species: a species introduced into an ecosystem where it does not naturally occur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Can be introduced deliberately or accidentally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Can have severe ecological and economic effects</a:t>
            </a:r>
          </a:p>
        </p:txBody>
      </p:sp>
      <p:pic>
        <p:nvPicPr>
          <p:cNvPr id="4" name="Picture 3" descr="massive snak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14800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ebramussel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5334000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inese mitten cra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191000"/>
            <a:ext cx="27051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urple loosestrif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51435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Discussion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95400"/>
            <a:ext cx="8686800" cy="4525963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mtClean="0"/>
              <a:t>Norway maple had most total damage</a:t>
            </a:r>
          </a:p>
          <a:p>
            <a:pPr lvl="1" eaLnBrk="1" hangingPunct="1">
              <a:spcAft>
                <a:spcPts val="600"/>
              </a:spcAft>
            </a:pPr>
            <a:r>
              <a:rPr lang="en-US" smtClean="0"/>
              <a:t>Results contradict ERH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spcAft>
                <a:spcPts val="600"/>
              </a:spcAft>
            </a:pPr>
            <a:r>
              <a:rPr lang="en-US" smtClean="0"/>
              <a:t>Perhaps the introduced Norway maple has not yet developed its own natural defenses</a:t>
            </a:r>
          </a:p>
          <a:p>
            <a:pPr lvl="1" eaLnBrk="1" hangingPunct="1">
              <a:spcAft>
                <a:spcPts val="600"/>
              </a:spcAft>
            </a:pPr>
            <a:r>
              <a:rPr lang="en-US" smtClean="0"/>
              <a:t>Plants may develop these adaptations over prolonged exposure to predators  </a:t>
            </a:r>
          </a:p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Possible Explanations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/>
          <a:lstStyle/>
          <a:p>
            <a:pPr eaLnBrk="1" hangingPunct="1"/>
            <a:r>
              <a:rPr lang="en-US" smtClean="0"/>
              <a:t>Optimal Foraging Theory</a:t>
            </a:r>
          </a:p>
          <a:p>
            <a:pPr lvl="1" eaLnBrk="1" hangingPunct="1"/>
            <a:r>
              <a:rPr lang="en-US" smtClean="0"/>
              <a:t>Eating Norway maple is beneficial for herbivorous insects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Resource Availability Hypothesis</a:t>
            </a:r>
          </a:p>
          <a:p>
            <a:pPr lvl="1" eaLnBrk="1" hangingPunct="1"/>
            <a:r>
              <a:rPr lang="en-US" smtClean="0"/>
              <a:t>Would explain the Norway maple’s success in other North American forests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The Green World Hypothesis</a:t>
            </a:r>
          </a:p>
          <a:p>
            <a:pPr lvl="1" eaLnBrk="1" hangingPunct="1"/>
            <a:r>
              <a:rPr lang="en-US" smtClean="0"/>
              <a:t>Supports top down model as opposed to bottom up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Discussion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95400"/>
            <a:ext cx="8686800" cy="4525963"/>
          </a:xfrm>
        </p:spPr>
        <p:txBody>
          <a:bodyPr/>
          <a:lstStyle/>
          <a:p>
            <a:pPr eaLnBrk="1" hangingPunct="1"/>
            <a:r>
              <a:rPr lang="en-US" smtClean="0"/>
              <a:t>Norway saplings had lowest percent leaf damage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Possible explanation: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3200400"/>
            <a:ext cx="8153400" cy="3019425"/>
            <a:chOff x="-61404" y="3429000"/>
            <a:chExt cx="7757606" cy="2948189"/>
          </a:xfrm>
        </p:grpSpPr>
        <p:pic>
          <p:nvPicPr>
            <p:cNvPr id="37892" name="Picture 6" descr="Big leaf IMG_0439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4660007" y="3340995"/>
              <a:ext cx="2948189" cy="3124200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miter lim="800000"/>
              <a:headEnd/>
              <a:tailEnd/>
            </a:ln>
          </p:spPr>
        </p:pic>
        <p:sp>
          <p:nvSpPr>
            <p:cNvPr id="37893" name="TextBox 8"/>
            <p:cNvSpPr txBox="1">
              <a:spLocks noChangeArrowheads="1"/>
            </p:cNvSpPr>
            <p:nvPr/>
          </p:nvSpPr>
          <p:spPr bwMode="auto">
            <a:xfrm>
              <a:off x="-61404" y="3726609"/>
              <a:ext cx="4567562" cy="2283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200">
                  <a:solidFill>
                    <a:srgbClr val="000000"/>
                  </a:solidFill>
                  <a:latin typeface="Calibri" pitchFamily="34" charset="0"/>
                </a:rPr>
                <a:t>	- Larger leaf size of Norway  maple compared to those of sugar maple and beech</a:t>
              </a:r>
            </a:p>
            <a:p>
              <a:pPr marL="342900" indent="-342900"/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Possible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Survey of herbivorous damage of a community with invasive and native plant species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Study could show whether introduced species possess disadvantages because of the lack of defense against predators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Possible Errors in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smtClean="0"/>
              <a:t>Observer bias</a:t>
            </a:r>
          </a:p>
          <a:p>
            <a:pPr eaLnBrk="1" hangingPunct="1">
              <a:spcAft>
                <a:spcPts val="1800"/>
              </a:spcAft>
            </a:pPr>
            <a:r>
              <a:rPr lang="en-US" smtClean="0"/>
              <a:t>Long wait after picking leaves before analysis</a:t>
            </a:r>
          </a:p>
          <a:p>
            <a:pPr eaLnBrk="1" hangingPunct="1">
              <a:spcAft>
                <a:spcPts val="1800"/>
              </a:spcAft>
            </a:pPr>
            <a:r>
              <a:rPr lang="en-US" smtClean="0"/>
              <a:t>Differentiation between fungal and insect damage</a:t>
            </a:r>
          </a:p>
          <a:p>
            <a:pPr eaLnBrk="1" hangingPunct="1">
              <a:spcAft>
                <a:spcPts val="1800"/>
              </a:spcAft>
            </a:pPr>
            <a:r>
              <a:rPr lang="en-US" smtClean="0"/>
              <a:t>Estimation of leaf outline</a:t>
            </a:r>
          </a:p>
          <a:p>
            <a:pPr eaLnBrk="1" hangingPunct="1">
              <a:spcAft>
                <a:spcPts val="1800"/>
              </a:spcAft>
            </a:pPr>
            <a:r>
              <a:rPr lang="en-US" smtClean="0"/>
              <a:t>Scanning only damaged leaves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u="sng" dirty="0" smtClean="0">
                <a:latin typeface="Lucida Calligraphy" pitchFamily="66" charset="0"/>
              </a:rPr>
              <a:t>Improvements for Future Studies</a:t>
            </a:r>
            <a:endParaRPr lang="en-US" sz="4800" b="1" u="sng" dirty="0">
              <a:latin typeface="Lucida Calligraphy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Increase sample size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Gather leaves from higher branches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Study leaf damage based on height of leaves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257800"/>
          </a:xfrm>
        </p:spPr>
        <p:txBody>
          <a:bodyPr/>
          <a:lstStyle/>
          <a:p>
            <a:pPr eaLnBrk="1" hangingPunct="1"/>
            <a:r>
              <a:rPr lang="en-US" smtClean="0"/>
              <a:t>NJ Governor’s School in the Sciences</a:t>
            </a:r>
          </a:p>
          <a:p>
            <a:pPr lvl="1" eaLnBrk="1" hangingPunct="1"/>
            <a:r>
              <a:rPr lang="en-US" smtClean="0"/>
              <a:t>Dr. David Miyamoto</a:t>
            </a:r>
          </a:p>
          <a:p>
            <a:pPr lvl="1" eaLnBrk="1" hangingPunct="1"/>
            <a:r>
              <a:rPr lang="en-US" smtClean="0"/>
              <a:t>Myrna Papier</a:t>
            </a:r>
          </a:p>
          <a:p>
            <a:pPr lvl="1" eaLnBrk="1" hangingPunct="1"/>
            <a:r>
              <a:rPr lang="en-US" smtClean="0"/>
              <a:t>Laura and John Overdeck</a:t>
            </a:r>
          </a:p>
          <a:p>
            <a:pPr lvl="1" eaLnBrk="1" hangingPunct="1"/>
            <a:r>
              <a:rPr lang="en-US" smtClean="0"/>
              <a:t>Staff</a:t>
            </a:r>
          </a:p>
          <a:p>
            <a:pPr lvl="1" eaLnBrk="1" hangingPunct="1"/>
            <a:r>
              <a:rPr lang="en-US" smtClean="0"/>
              <a:t>Other sponsors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Special thanks to our advisor, Kristi MacDonald-Beyers, and our team assistant, Jessica Reid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u="sng" smtClean="0">
                <a:latin typeface="Lucida Calligraphy" pitchFamily="66" charset="0"/>
              </a:rPr>
              <a:t>Picture Citations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686800" cy="5334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600" smtClean="0"/>
              <a:t> </a:t>
            </a:r>
            <a:endParaRPr lang="en-US" sz="1700" smtClean="0"/>
          </a:p>
          <a:p>
            <a:r>
              <a:rPr lang="en-US" sz="1700" smtClean="0"/>
              <a:t>Cecropia moth  - </a:t>
            </a:r>
            <a:r>
              <a:rPr lang="en-US" sz="1700" u="sng" smtClean="0">
                <a:hlinkClick r:id="rId2"/>
              </a:rPr>
              <a:t>http://littleredelf.wordpress.com/2004/06/05/one-eye-in-a-sea-of-many/</a:t>
            </a:r>
            <a:endParaRPr lang="en-US" sz="1700" smtClean="0"/>
          </a:p>
          <a:p>
            <a:pPr>
              <a:buFont typeface="Arial" charset="0"/>
              <a:buNone/>
            </a:pPr>
            <a:endParaRPr lang="en-US" sz="1700" smtClean="0"/>
          </a:p>
          <a:p>
            <a:r>
              <a:rPr lang="en-US" sz="1700" smtClean="0"/>
              <a:t>Luna moth -</a:t>
            </a:r>
            <a:r>
              <a:rPr lang="en-US" sz="1700" u="sng" smtClean="0">
                <a:hlinkClick r:id="rId3"/>
              </a:rPr>
              <a:t>http://xclinic.ning.com/profiles/blogs/luna-moth-in-nyc-street-trees</a:t>
            </a:r>
            <a:endParaRPr lang="en-US" sz="1700" smtClean="0"/>
          </a:p>
          <a:p>
            <a:endParaRPr lang="en-US" sz="1700" smtClean="0"/>
          </a:p>
          <a:p>
            <a:r>
              <a:rPr lang="en-US" sz="1700" smtClean="0"/>
              <a:t>Python - </a:t>
            </a:r>
            <a:r>
              <a:rPr lang="en-US" sz="1700" u="sng" smtClean="0">
                <a:hlinkClick r:id="rId4"/>
              </a:rPr>
              <a:t>http://weblogs.sun-sentinel.com/news/politics/dcblog/2009/07/</a:t>
            </a:r>
            <a:endParaRPr lang="en-US" sz="1700" smtClean="0"/>
          </a:p>
          <a:p>
            <a:pPr>
              <a:buFont typeface="Arial" charset="0"/>
              <a:buNone/>
            </a:pPr>
            <a:endParaRPr lang="en-US" sz="1700" smtClean="0"/>
          </a:p>
          <a:p>
            <a:r>
              <a:rPr lang="en-US" sz="1700" smtClean="0"/>
              <a:t>Loosestrife - </a:t>
            </a:r>
            <a:r>
              <a:rPr lang="en-US" sz="1700" u="sng" smtClean="0">
                <a:hlinkClick r:id="rId5"/>
              </a:rPr>
              <a:t>http://www.ogwa-hydrog.ca/en/node/423</a:t>
            </a:r>
            <a:endParaRPr lang="en-US" sz="1700" smtClean="0"/>
          </a:p>
          <a:p>
            <a:pPr>
              <a:buFont typeface="Arial" charset="0"/>
              <a:buNone/>
            </a:pPr>
            <a:endParaRPr lang="en-US" sz="1700" smtClean="0"/>
          </a:p>
          <a:p>
            <a:r>
              <a:rPr lang="en-US" sz="1700" smtClean="0"/>
              <a:t>Zebra Mussel - </a:t>
            </a:r>
            <a:r>
              <a:rPr lang="en-US" sz="1700" u="sng" smtClean="0">
                <a:hlinkClick r:id="rId6"/>
              </a:rPr>
              <a:t>http://www.fws.gov/invasives/laws.html</a:t>
            </a:r>
            <a:endParaRPr lang="en-US" sz="1700" smtClean="0"/>
          </a:p>
          <a:p>
            <a:pPr>
              <a:buFont typeface="Arial" charset="0"/>
              <a:buNone/>
            </a:pPr>
            <a:endParaRPr lang="en-US" sz="1700" smtClean="0"/>
          </a:p>
          <a:p>
            <a:r>
              <a:rPr lang="en-US" sz="1700" smtClean="0"/>
              <a:t>Chinese Mitten Crab - </a:t>
            </a:r>
            <a:r>
              <a:rPr lang="en-US" sz="1700" u="sng" smtClean="0">
                <a:hlinkClick r:id="rId7"/>
              </a:rPr>
              <a:t>http://www.telegraph.co.uk/earth/wildlife/5815421/Invasive-species-spread-around-world-in-ships-ballast-tanks.html</a:t>
            </a:r>
            <a:endParaRPr lang="en-US" sz="1700" smtClean="0"/>
          </a:p>
          <a:p>
            <a:pPr>
              <a:buFont typeface="Arial" charset="0"/>
              <a:buNone/>
            </a:pPr>
            <a:endParaRPr lang="en-US" sz="1700" smtClean="0"/>
          </a:p>
          <a:p>
            <a:r>
              <a:rPr lang="en-US" sz="1700" smtClean="0"/>
              <a:t>Norway maple seeds - </a:t>
            </a:r>
            <a:r>
              <a:rPr lang="en-US" sz="1700" u="sng" smtClean="0">
                <a:hlinkClick r:id="rId8"/>
              </a:rPr>
              <a:t>http://www.treecanada.ca/tree-killers/norway-maple.htm</a:t>
            </a:r>
            <a:endParaRPr lang="en-US" sz="1700" smtClean="0"/>
          </a:p>
          <a:p>
            <a:endParaRPr lang="en-US" smtClean="0"/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KIE!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763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1066800" y="4495800"/>
            <a:ext cx="4419600" cy="132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>
                <a:solidFill>
                  <a:srgbClr val="92D050"/>
                </a:solidFill>
                <a:latin typeface="Forte" pitchFamily="66" charset="0"/>
              </a:rPr>
              <a:t>Frankie!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295400"/>
          </a:xfrm>
        </p:spPr>
        <p:txBody>
          <a:bodyPr/>
          <a:lstStyle/>
          <a:p>
            <a:pPr eaLnBrk="1" hangingPunct="1"/>
            <a:r>
              <a:rPr lang="en-US" sz="3900" b="1" u="sng" smtClean="0">
                <a:latin typeface="Lucida Calligraphy" pitchFamily="66" charset="0"/>
                <a:cs typeface="Aharoni" pitchFamily="2" charset="-79"/>
              </a:rPr>
              <a:t>Drew University Forest Preserve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5638800" cy="2057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Dominant trees – Norway maple, Sugar maple, Beech</a:t>
            </a:r>
          </a:p>
          <a:p>
            <a:pPr eaLnBrk="1" fontAlgn="auto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DBH – diameter at breast height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05200"/>
            <a:ext cx="3986213" cy="3048000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95800" y="4495800"/>
            <a:ext cx="48768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Saplings – 2-9 cm DBH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Mature – over 11 cm DBH</a:t>
            </a: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6" name="Picture 5" descr="IMG_032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143000"/>
            <a:ext cx="3810000" cy="2857500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3276600"/>
            <a:ext cx="3721100" cy="3235325"/>
          </a:xfrm>
          <a:ln w="57150">
            <a:solidFill>
              <a:srgbClr val="13771F"/>
            </a:solidFill>
          </a:ln>
        </p:spPr>
      </p:pic>
      <p:pic>
        <p:nvPicPr>
          <p:cNvPr id="5" name="Picture 4" descr="MB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"/>
            <a:ext cx="2438400" cy="2727325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  <p:pic>
        <p:nvPicPr>
          <p:cNvPr id="6" name="Picture 5" descr="MN1.jpg"/>
          <p:cNvPicPr>
            <a:picLocks noChangeAspect="1"/>
          </p:cNvPicPr>
          <p:nvPr/>
        </p:nvPicPr>
        <p:blipFill>
          <a:blip r:embed="rId4"/>
          <a:srcRect r="584" b="5042"/>
          <a:stretch>
            <a:fillRect/>
          </a:stretch>
        </p:blipFill>
        <p:spPr bwMode="auto">
          <a:xfrm>
            <a:off x="5105400" y="304800"/>
            <a:ext cx="3863975" cy="3298825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33538" y="2547938"/>
            <a:ext cx="175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American Beech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91400" y="32004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Norway Maple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29000" y="33528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Sugar</a:t>
            </a:r>
            <a:r>
              <a:rPr lang="en-US">
                <a:latin typeface="Calibri" pitchFamily="34" charset="0"/>
              </a:rPr>
              <a:t> </a:t>
            </a:r>
            <a:r>
              <a:rPr lang="en-US" b="1">
                <a:latin typeface="Calibri" pitchFamily="34" charset="0"/>
              </a:rPr>
              <a:t>Maple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3962400" y="539750"/>
            <a:ext cx="873125" cy="277813"/>
          </a:xfrm>
          <a:custGeom>
            <a:avLst/>
            <a:gdLst>
              <a:gd name="connsiteX0" fmla="*/ 152400 w 872836"/>
              <a:gd name="connsiteY0" fmla="*/ 0 h 277091"/>
              <a:gd name="connsiteX1" fmla="*/ 0 w 872836"/>
              <a:gd name="connsiteY1" fmla="*/ 249382 h 277091"/>
              <a:gd name="connsiteX2" fmla="*/ 706582 w 872836"/>
              <a:gd name="connsiteY2" fmla="*/ 277091 h 277091"/>
              <a:gd name="connsiteX3" fmla="*/ 872836 w 872836"/>
              <a:gd name="connsiteY3" fmla="*/ 0 h 277091"/>
              <a:gd name="connsiteX4" fmla="*/ 152400 w 872836"/>
              <a:gd name="connsiteY4" fmla="*/ 0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836" h="277091">
                <a:moveTo>
                  <a:pt x="152400" y="0"/>
                </a:moveTo>
                <a:lnTo>
                  <a:pt x="0" y="249382"/>
                </a:lnTo>
                <a:lnTo>
                  <a:pt x="706582" y="277091"/>
                </a:lnTo>
                <a:lnTo>
                  <a:pt x="872836" y="0"/>
                </a:lnTo>
                <a:lnTo>
                  <a:pt x="15240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 smtClean="0">
                <a:latin typeface="Lucida Calligraphy" pitchFamily="66" charset="0"/>
              </a:rPr>
              <a:t>Invasion of Norway Maple</a:t>
            </a:r>
            <a:endParaRPr lang="en-US" b="1" u="sng" dirty="0">
              <a:latin typeface="Lucida Calligraphy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Originally introduced as a landscaping tree</a:t>
            </a:r>
          </a:p>
          <a:p>
            <a:pPr eaLnBrk="1" hangingPunct="1"/>
            <a:r>
              <a:rPr lang="en-US" smtClean="0"/>
              <a:t>Possible reasons for success</a:t>
            </a:r>
          </a:p>
          <a:p>
            <a:pPr lvl="1" eaLnBrk="1" hangingPunct="1"/>
            <a:r>
              <a:rPr lang="en-US" smtClean="0"/>
              <a:t>More shade tolerant</a:t>
            </a:r>
          </a:p>
          <a:p>
            <a:pPr lvl="1" eaLnBrk="1" hangingPunct="1"/>
            <a:r>
              <a:rPr lang="en-US" smtClean="0"/>
              <a:t>Larger seeds, dispersed by wind</a:t>
            </a:r>
          </a:p>
        </p:txBody>
      </p:sp>
      <p:pic>
        <p:nvPicPr>
          <p:cNvPr id="5" name="Picture 4" descr="norway maple seedlings.jpeg"/>
          <p:cNvPicPr>
            <a:picLocks noChangeAspect="1"/>
          </p:cNvPicPr>
          <p:nvPr/>
        </p:nvPicPr>
        <p:blipFill>
          <a:blip r:embed="rId2"/>
          <a:srcRect b="7417"/>
          <a:stretch>
            <a:fillRect/>
          </a:stretch>
        </p:blipFill>
        <p:spPr bwMode="auto">
          <a:xfrm>
            <a:off x="609600" y="3886200"/>
            <a:ext cx="4038600" cy="2854325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514600"/>
            <a:ext cx="2786063" cy="4191000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 smtClean="0">
                <a:latin typeface="Lucida Calligraphy" pitchFamily="66" charset="0"/>
              </a:rPr>
              <a:t>Enemy Release Hypothesis (ERH)</a:t>
            </a:r>
            <a:endParaRPr lang="en-US" b="1" u="sng" dirty="0">
              <a:latin typeface="Lucida Calligraphy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Invasive species succeed because they lack natural predators in their new environment</a:t>
            </a:r>
          </a:p>
          <a:p>
            <a:pPr eaLnBrk="1" hangingPunct="1"/>
            <a:endParaRPr lang="en-US" smtClean="0"/>
          </a:p>
        </p:txBody>
      </p:sp>
      <p:pic>
        <p:nvPicPr>
          <p:cNvPr id="4" name="Picture 3" descr="caterpill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3733800"/>
            <a:ext cx="2724150" cy="1676400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  <p:pic>
        <p:nvPicPr>
          <p:cNvPr id="5" name="Picture 4" descr="cecropia mot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352800"/>
            <a:ext cx="3992563" cy="2990850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If ERH is a factor, less herbivorous damage would be present on the invasive Norway maple compared to the native species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2009 NJGSS study did not support this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u="sng" smtClean="0">
                <a:latin typeface="Lucida Calligraphy" pitchFamily="66" charset="0"/>
              </a:rPr>
              <a:t>Sample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181600" cy="4953000"/>
          </a:xfrm>
        </p:spPr>
        <p:txBody>
          <a:bodyPr/>
          <a:lstStyle/>
          <a:p>
            <a:pPr eaLnBrk="1" hangingPunct="1"/>
            <a:r>
              <a:rPr lang="en-US" smtClean="0"/>
              <a:t>Leaves cut randomly from different heights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10-15 leaves collected from each tree without bias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/>
            <a:r>
              <a:rPr lang="en-US" smtClean="0"/>
              <a:t>275-310 leaves from each species/age category</a:t>
            </a:r>
          </a:p>
        </p:txBody>
      </p:sp>
      <p:pic>
        <p:nvPicPr>
          <p:cNvPr id="5" name="Picture 4" descr="tony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219200"/>
            <a:ext cx="2667000" cy="4999038"/>
          </a:xfrm>
          <a:prstGeom prst="rect">
            <a:avLst/>
          </a:prstGeom>
          <a:noFill/>
          <a:ln w="57150">
            <a:solidFill>
              <a:srgbClr val="13771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664</Words>
  <Application>Microsoft Office PowerPoint</Application>
  <PresentationFormat>On-screen Show (4:3)</PresentationFormat>
  <Paragraphs>163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Lucida Calligraphy</vt:lpstr>
      <vt:lpstr>Book Antiqua</vt:lpstr>
      <vt:lpstr>Times New Roman</vt:lpstr>
      <vt:lpstr>GungsuhChe</vt:lpstr>
      <vt:lpstr>Aharoni</vt:lpstr>
      <vt:lpstr>SimSun</vt:lpstr>
      <vt:lpstr>Forte</vt:lpstr>
      <vt:lpstr>Office Theme</vt:lpstr>
      <vt:lpstr>Debunking the Enemy Release Hypothesis:  Do introduced Norway maple lack defenses against native herbivores? </vt:lpstr>
      <vt:lpstr>Invasive Species</vt:lpstr>
      <vt:lpstr>Drew University Forest Preserve</vt:lpstr>
      <vt:lpstr>Slide 4</vt:lpstr>
      <vt:lpstr>Slide 5</vt:lpstr>
      <vt:lpstr>Invasion of Norway Maple</vt:lpstr>
      <vt:lpstr>Enemy Release Hypothesis (ERH)</vt:lpstr>
      <vt:lpstr>Hypothesis</vt:lpstr>
      <vt:lpstr>Sample Collection</vt:lpstr>
      <vt:lpstr>Slide 10</vt:lpstr>
      <vt:lpstr>Damage Assessment</vt:lpstr>
      <vt:lpstr>Slide 12</vt:lpstr>
      <vt:lpstr>Statistical Analysis</vt:lpstr>
      <vt:lpstr>Results</vt:lpstr>
      <vt:lpstr>Results</vt:lpstr>
      <vt:lpstr>Results</vt:lpstr>
      <vt:lpstr>Results</vt:lpstr>
      <vt:lpstr>Results</vt:lpstr>
      <vt:lpstr>Results</vt:lpstr>
      <vt:lpstr>Discussion</vt:lpstr>
      <vt:lpstr>Possible Explanations</vt:lpstr>
      <vt:lpstr>Discussion</vt:lpstr>
      <vt:lpstr>Possible Studies</vt:lpstr>
      <vt:lpstr>Possible Errors in Study</vt:lpstr>
      <vt:lpstr>Improvements for Future Studies</vt:lpstr>
      <vt:lpstr>Acknowledgements</vt:lpstr>
      <vt:lpstr>Picture Citations</vt:lpstr>
      <vt:lpstr>Slide 28</vt:lpstr>
    </vt:vector>
  </TitlesOfParts>
  <Company>Drew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THE ENEMY RELEASE HYPOTHESIS ON THE INVASIVE NORWAY MAPLE AND THE NATIVE SUGAR MAPLE AND AMERICAN BEECH </dc:title>
  <dc:creator>gsaparikh</dc:creator>
  <cp:lastModifiedBy>mpapier</cp:lastModifiedBy>
  <cp:revision>104</cp:revision>
  <dcterms:created xsi:type="dcterms:W3CDTF">2010-07-24T17:26:08Z</dcterms:created>
  <dcterms:modified xsi:type="dcterms:W3CDTF">2010-08-09T15:03:42Z</dcterms:modified>
</cp:coreProperties>
</file>